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handoutMasterIdLst>
    <p:handoutMasterId r:id="rId27"/>
  </p:handoutMasterIdLst>
  <p:sldIdLst>
    <p:sldId id="256" r:id="rId5"/>
    <p:sldId id="258" r:id="rId6"/>
    <p:sldId id="395" r:id="rId7"/>
    <p:sldId id="271" r:id="rId8"/>
    <p:sldId id="314" r:id="rId9"/>
    <p:sldId id="384" r:id="rId10"/>
    <p:sldId id="385" r:id="rId11"/>
    <p:sldId id="388" r:id="rId12"/>
    <p:sldId id="393" r:id="rId13"/>
    <p:sldId id="378" r:id="rId14"/>
    <p:sldId id="355" r:id="rId15"/>
    <p:sldId id="404" r:id="rId16"/>
    <p:sldId id="372" r:id="rId17"/>
    <p:sldId id="374" r:id="rId18"/>
    <p:sldId id="399" r:id="rId19"/>
    <p:sldId id="376" r:id="rId20"/>
    <p:sldId id="391" r:id="rId21"/>
    <p:sldId id="344" r:id="rId22"/>
    <p:sldId id="377" r:id="rId23"/>
    <p:sldId id="260" r:id="rId24"/>
    <p:sldId id="3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Ramsey (Staff)" initials="RR(" lastIdx="7" clrIdx="0">
    <p:extLst>
      <p:ext uri="{19B8F6BF-5375-455C-9EA6-DF929625EA0E}">
        <p15:presenceInfo xmlns:p15="http://schemas.microsoft.com/office/powerpoint/2012/main" userId="S::ue0lkn@sunderland.ac.uk::51b6c4e9-48ec-4552-9e49-828d15640bdf" providerId="AD"/>
      </p:ext>
    </p:extLst>
  </p:cmAuthor>
  <p:cmAuthor id="2" name="Sarah Martin-Denham (Staff)" initials="S(" lastIdx="1" clrIdx="1">
    <p:extLst>
      <p:ext uri="{19B8F6BF-5375-455C-9EA6-DF929625EA0E}">
        <p15:presenceInfo xmlns:p15="http://schemas.microsoft.com/office/powerpoint/2012/main" userId="S::ds0sde@sunderland.ac.uk::8a7d0945-9d1c-48aa-b989-513a06aac8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FF87"/>
    <a:srgbClr val="53FF45"/>
    <a:srgbClr val="473144"/>
    <a:srgbClr val="AF1B3F"/>
    <a:srgbClr val="DE335E"/>
    <a:srgbClr val="7B2642"/>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B3ED2-02A0-8059-FE1B-C3EB164AEDAD}" v="57" dt="2021-09-15T15:31:18.467"/>
    <p1510:client id="{3FEE68AA-D016-E097-441A-EB4F80C13067}" v="39" dt="2021-09-16T10:18:23.906"/>
    <p1510:client id="{7CCF270F-723D-4883-B193-B8C2B2E2FC93}" v="75" dt="2021-09-16T09:31:45.387"/>
    <p1510:client id="{9FD98EB6-6266-6A60-CFF0-16CB5F5F12B0}" v="1050" dt="2021-09-16T09:27:36.160"/>
    <p1510:client id="{CED88454-368E-DA14-BD29-74F7C097F52F}" v="1315" dt="2021-09-16T10:33:03.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sunderlandac.sharepoint.com/sites/SENDResearch/Shared%20Documents/Upcoming%20journal%20articles/Autism%20Theographs%20Caregiver%20Interviews/Autism%20Theographs/Line%20Graph%20Illustration%20in%20paper%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underlandac.sharepoint.com/sites/SENDResearch/Shared%20Documents/Upcoming%20journal%20articles/Autism%20Theographs%20Caregiver%20Interviews/Autism%20Theographs/Line%20Graph%20Illustration%20in%20paper%20fina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2"/>
                </a:solidFill>
                <a:latin typeface="+mn-lt"/>
                <a:ea typeface="+mn-ea"/>
                <a:cs typeface="+mn-cs"/>
              </a:defRPr>
            </a:pPr>
            <a:r>
              <a:rPr lang="en-US" sz="1400" b="1" baseline="0">
                <a:solidFill>
                  <a:schemeClr val="tx2"/>
                </a:solidFill>
              </a:rPr>
              <a:t>Figure 9:</a:t>
            </a:r>
            <a:r>
              <a:rPr lang="en-US" sz="1400" baseline="0">
                <a:solidFill>
                  <a:schemeClr val="tx2"/>
                </a:solidFill>
              </a:rPr>
              <a:t> Time children spent in isolation</a:t>
            </a:r>
          </a:p>
        </c:rich>
      </c:tx>
      <c:layout>
        <c:manualLayout>
          <c:xMode val="edge"/>
          <c:yMode val="edge"/>
          <c:x val="2.9666666666666661E-2"/>
          <c:y val="2.777777777777777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679090735327711"/>
          <c:y val="0.15488812803109356"/>
          <c:w val="0.70353538178953212"/>
          <c:h val="0.72088764946048411"/>
        </c:manualLayout>
      </c:layout>
      <c:barChart>
        <c:barDir val="bar"/>
        <c:grouping val="clustered"/>
        <c:varyColors val="0"/>
        <c:ser>
          <c:idx val="0"/>
          <c:order val="0"/>
          <c:tx>
            <c:strRef>
              <c:f>'Slide 15 Graph'!$B$1</c:f>
              <c:strCache>
                <c:ptCount val="1"/>
                <c:pt idx="0">
                  <c:v>Frequency</c:v>
                </c:pt>
              </c:strCache>
            </c:strRef>
          </c:tx>
          <c:spPr>
            <a:solidFill>
              <a:schemeClr val="tx2">
                <a:lumMod val="60000"/>
                <a:lumOff val="40000"/>
              </a:schemeClr>
            </a:solidFill>
            <a:ln>
              <a:noFill/>
            </a:ln>
            <a:effectLst/>
          </c:spPr>
          <c:invertIfNegative val="0"/>
          <c:cat>
            <c:strRef>
              <c:f>'Slide 15 Graph'!$A$2:$A$10</c:f>
              <c:strCache>
                <c:ptCount val="9"/>
                <c:pt idx="0">
                  <c:v>Once or Twice</c:v>
                </c:pt>
                <c:pt idx="1">
                  <c:v>Under 3 months</c:v>
                </c:pt>
                <c:pt idx="2">
                  <c:v>3 - 6 months</c:v>
                </c:pt>
                <c:pt idx="3">
                  <c:v>6 - 12 months</c:v>
                </c:pt>
                <c:pt idx="4">
                  <c:v>1 - 1.5 years</c:v>
                </c:pt>
                <c:pt idx="5">
                  <c:v>1.5 - 2 years</c:v>
                </c:pt>
                <c:pt idx="6">
                  <c:v>2 - 2.5 years</c:v>
                </c:pt>
                <c:pt idx="7">
                  <c:v>2.5 - 3 years</c:v>
                </c:pt>
                <c:pt idx="8">
                  <c:v>Over 3 years</c:v>
                </c:pt>
              </c:strCache>
            </c:strRef>
          </c:cat>
          <c:val>
            <c:numRef>
              <c:f>'Slide 15 Graph'!$B$2:$B$10</c:f>
              <c:numCache>
                <c:formatCode>General</c:formatCode>
                <c:ptCount val="9"/>
                <c:pt idx="0">
                  <c:v>2</c:v>
                </c:pt>
                <c:pt idx="1">
                  <c:v>3</c:v>
                </c:pt>
                <c:pt idx="2">
                  <c:v>3</c:v>
                </c:pt>
                <c:pt idx="3">
                  <c:v>2</c:v>
                </c:pt>
                <c:pt idx="4">
                  <c:v>1</c:v>
                </c:pt>
                <c:pt idx="5">
                  <c:v>2</c:v>
                </c:pt>
                <c:pt idx="6">
                  <c:v>2</c:v>
                </c:pt>
                <c:pt idx="7">
                  <c:v>1</c:v>
                </c:pt>
                <c:pt idx="8">
                  <c:v>2</c:v>
                </c:pt>
              </c:numCache>
            </c:numRef>
          </c:val>
          <c:extLst>
            <c:ext xmlns:c16="http://schemas.microsoft.com/office/drawing/2014/chart" uri="{C3380CC4-5D6E-409C-BE32-E72D297353CC}">
              <c16:uniqueId val="{00000000-D1AA-4D97-A8F8-D321F5E81609}"/>
            </c:ext>
          </c:extLst>
        </c:ser>
        <c:dLbls>
          <c:showLegendKey val="0"/>
          <c:showVal val="0"/>
          <c:showCatName val="0"/>
          <c:showSerName val="0"/>
          <c:showPercent val="0"/>
          <c:showBubbleSize val="0"/>
        </c:dLbls>
        <c:gapWidth val="182"/>
        <c:axId val="1147409360"/>
        <c:axId val="1144143936"/>
      </c:barChart>
      <c:catAx>
        <c:axId val="1147409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1144143936"/>
        <c:crosses val="autoZero"/>
        <c:auto val="1"/>
        <c:lblAlgn val="ctr"/>
        <c:lblOffset val="100"/>
        <c:noMultiLvlLbl val="0"/>
      </c:catAx>
      <c:valAx>
        <c:axId val="1144143936"/>
        <c:scaling>
          <c:orientation val="minMax"/>
          <c:max val="3"/>
        </c:scaling>
        <c:delete val="0"/>
        <c:axPos val="b"/>
        <c:majorGridlines>
          <c:spPr>
            <a:ln w="9525" cap="flat" cmpd="sng" algn="ctr">
              <a:solidFill>
                <a:schemeClr val="tx1">
                  <a:lumMod val="75000"/>
                  <a:lumOff val="2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114740936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solidFill>
        <a:schemeClr val="tx2"/>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34043664607161E-2"/>
          <c:y val="4.7442933269704925E-2"/>
          <c:w val="0.92201668480232135"/>
          <c:h val="0.76436789151356077"/>
        </c:manualLayout>
      </c:layout>
      <c:lineChart>
        <c:grouping val="standard"/>
        <c:varyColors val="0"/>
        <c:ser>
          <c:idx val="0"/>
          <c:order val="0"/>
          <c:tx>
            <c:strRef>
              <c:f>'PA22 - Viv'!$E$1</c:f>
              <c:strCache>
                <c:ptCount val="1"/>
                <c:pt idx="0">
                  <c:v>Setting</c:v>
                </c:pt>
              </c:strCache>
            </c:strRef>
          </c:tx>
          <c:spPr>
            <a:ln w="22225" cap="rnd">
              <a:solidFill>
                <a:schemeClr val="tx2"/>
              </a:solidFill>
              <a:prstDash val="sysDash"/>
              <a:round/>
            </a:ln>
            <a:effectLst/>
          </c:spPr>
          <c:marker>
            <c:symbol val="circle"/>
            <c:size val="17"/>
            <c:spPr>
              <a:solidFill>
                <a:schemeClr val="accent6">
                  <a:lumMod val="75000"/>
                </a:schemeClr>
              </a:solidFill>
              <a:ln w="9525">
                <a:noFill/>
              </a:ln>
              <a:effectLst/>
            </c:spPr>
          </c:marker>
          <c:dPt>
            <c:idx val="1"/>
            <c:marker>
              <c:symbol val="circle"/>
              <c:size val="17"/>
              <c:spPr>
                <a:solidFill>
                  <a:srgbClr val="C00000"/>
                </a:solidFill>
                <a:ln w="9525">
                  <a:noFill/>
                </a:ln>
                <a:effectLst/>
              </c:spPr>
            </c:marker>
            <c:bubble3D val="0"/>
            <c:extLst>
              <c:ext xmlns:c16="http://schemas.microsoft.com/office/drawing/2014/chart" uri="{C3380CC4-5D6E-409C-BE32-E72D297353CC}">
                <c16:uniqueId val="{00000000-F6E1-4B0D-B77B-B8657EA7A325}"/>
              </c:ext>
            </c:extLst>
          </c:dPt>
          <c:dPt>
            <c:idx val="2"/>
            <c:marker>
              <c:symbol val="circle"/>
              <c:size val="17"/>
              <c:spPr>
                <a:solidFill>
                  <a:srgbClr val="C00000"/>
                </a:solidFill>
                <a:ln w="9525">
                  <a:noFill/>
                </a:ln>
                <a:effectLst/>
              </c:spPr>
            </c:marker>
            <c:bubble3D val="0"/>
            <c:extLst>
              <c:ext xmlns:c16="http://schemas.microsoft.com/office/drawing/2014/chart" uri="{C3380CC4-5D6E-409C-BE32-E72D297353CC}">
                <c16:uniqueId val="{00000001-F6E1-4B0D-B77B-B8657EA7A325}"/>
              </c:ext>
            </c:extLst>
          </c:dPt>
          <c:dPt>
            <c:idx val="4"/>
            <c:marker>
              <c:symbol val="circle"/>
              <c:size val="17"/>
              <c:spPr>
                <a:solidFill>
                  <a:srgbClr val="C00000"/>
                </a:solidFill>
                <a:ln w="9525">
                  <a:noFill/>
                </a:ln>
                <a:effectLst/>
              </c:spPr>
            </c:marker>
            <c:bubble3D val="0"/>
            <c:extLst>
              <c:ext xmlns:c16="http://schemas.microsoft.com/office/drawing/2014/chart" uri="{C3380CC4-5D6E-409C-BE32-E72D297353CC}">
                <c16:uniqueId val="{00000002-F6E1-4B0D-B77B-B8657EA7A325}"/>
              </c:ext>
            </c:extLst>
          </c:dPt>
          <c:dPt>
            <c:idx val="7"/>
            <c:marker>
              <c:symbol val="circle"/>
              <c:size val="17"/>
              <c:spPr>
                <a:solidFill>
                  <a:srgbClr val="C00000"/>
                </a:solidFill>
                <a:ln w="9525">
                  <a:noFill/>
                </a:ln>
                <a:effectLst/>
              </c:spPr>
            </c:marker>
            <c:bubble3D val="0"/>
            <c:extLst>
              <c:ext xmlns:c16="http://schemas.microsoft.com/office/drawing/2014/chart" uri="{C3380CC4-5D6E-409C-BE32-E72D297353CC}">
                <c16:uniqueId val="{00000003-F6E1-4B0D-B77B-B8657EA7A325}"/>
              </c:ext>
            </c:extLst>
          </c:dPt>
          <c:dPt>
            <c:idx val="9"/>
            <c:marker>
              <c:symbol val="circle"/>
              <c:size val="17"/>
              <c:spPr>
                <a:solidFill>
                  <a:srgbClr val="C00000"/>
                </a:solidFill>
                <a:ln w="9525">
                  <a:noFill/>
                </a:ln>
                <a:effectLst/>
              </c:spPr>
            </c:marker>
            <c:bubble3D val="0"/>
            <c:extLst>
              <c:ext xmlns:c16="http://schemas.microsoft.com/office/drawing/2014/chart" uri="{C3380CC4-5D6E-409C-BE32-E72D297353CC}">
                <c16:uniqueId val="{00000004-F6E1-4B0D-B77B-B8657EA7A325}"/>
              </c:ext>
            </c:extLst>
          </c:dPt>
          <c:dPt>
            <c:idx val="11"/>
            <c:marker>
              <c:symbol val="circle"/>
              <c:size val="17"/>
              <c:spPr>
                <a:solidFill>
                  <a:srgbClr val="C00000"/>
                </a:solidFill>
                <a:ln w="9525">
                  <a:noFill/>
                </a:ln>
                <a:effectLst/>
              </c:spPr>
            </c:marker>
            <c:bubble3D val="0"/>
            <c:extLst>
              <c:ext xmlns:c16="http://schemas.microsoft.com/office/drawing/2014/chart" uri="{C3380CC4-5D6E-409C-BE32-E72D297353CC}">
                <c16:uniqueId val="{00000005-F6E1-4B0D-B77B-B8657EA7A325}"/>
              </c:ext>
            </c:extLst>
          </c:dPt>
          <c:dPt>
            <c:idx val="12"/>
            <c:marker>
              <c:symbol val="circle"/>
              <c:size val="17"/>
              <c:spPr>
                <a:solidFill>
                  <a:srgbClr val="C00000"/>
                </a:solidFill>
                <a:ln w="9525">
                  <a:noFill/>
                </a:ln>
                <a:effectLst/>
              </c:spPr>
            </c:marker>
            <c:bubble3D val="0"/>
            <c:extLst>
              <c:ext xmlns:c16="http://schemas.microsoft.com/office/drawing/2014/chart" uri="{C3380CC4-5D6E-409C-BE32-E72D297353CC}">
                <c16:uniqueId val="{00000006-F6E1-4B0D-B77B-B8657EA7A325}"/>
              </c:ext>
            </c:extLst>
          </c:dPt>
          <c:dPt>
            <c:idx val="17"/>
            <c:marker>
              <c:symbol val="circle"/>
              <c:size val="17"/>
              <c:spPr>
                <a:solidFill>
                  <a:srgbClr val="C00000"/>
                </a:solidFill>
                <a:ln w="9525">
                  <a:noFill/>
                </a:ln>
                <a:effectLst/>
              </c:spPr>
            </c:marker>
            <c:bubble3D val="0"/>
            <c:extLst>
              <c:ext xmlns:c16="http://schemas.microsoft.com/office/drawing/2014/chart" uri="{C3380CC4-5D6E-409C-BE32-E72D297353CC}">
                <c16:uniqueId val="{00000007-F6E1-4B0D-B77B-B8657EA7A325}"/>
              </c:ext>
            </c:extLst>
          </c:dPt>
          <c:dPt>
            <c:idx val="18"/>
            <c:marker>
              <c:symbol val="circle"/>
              <c:size val="17"/>
              <c:spPr>
                <a:solidFill>
                  <a:srgbClr val="C00000"/>
                </a:solidFill>
                <a:ln w="9525">
                  <a:noFill/>
                </a:ln>
                <a:effectLst/>
              </c:spPr>
            </c:marker>
            <c:bubble3D val="0"/>
            <c:extLst>
              <c:ext xmlns:c16="http://schemas.microsoft.com/office/drawing/2014/chart" uri="{C3380CC4-5D6E-409C-BE32-E72D297353CC}">
                <c16:uniqueId val="{00000008-F6E1-4B0D-B77B-B8657EA7A325}"/>
              </c:ext>
            </c:extLst>
          </c:dPt>
          <c:dPt>
            <c:idx val="20"/>
            <c:marker>
              <c:symbol val="circle"/>
              <c:size val="17"/>
              <c:spPr>
                <a:solidFill>
                  <a:srgbClr val="C00000"/>
                </a:solidFill>
                <a:ln w="9525">
                  <a:noFill/>
                </a:ln>
                <a:effectLst/>
              </c:spPr>
            </c:marker>
            <c:bubble3D val="0"/>
            <c:extLst>
              <c:ext xmlns:c16="http://schemas.microsoft.com/office/drawing/2014/chart" uri="{C3380CC4-5D6E-409C-BE32-E72D297353CC}">
                <c16:uniqueId val="{00000009-F6E1-4B0D-B77B-B8657EA7A325}"/>
              </c:ext>
            </c:extLst>
          </c:dPt>
          <c:dPt>
            <c:idx val="22"/>
            <c:marker>
              <c:symbol val="circle"/>
              <c:size val="17"/>
              <c:spPr>
                <a:solidFill>
                  <a:srgbClr val="C00000"/>
                </a:solidFill>
                <a:ln w="9525">
                  <a:noFill/>
                </a:ln>
                <a:effectLst/>
              </c:spPr>
            </c:marker>
            <c:bubble3D val="0"/>
            <c:extLst>
              <c:ext xmlns:c16="http://schemas.microsoft.com/office/drawing/2014/chart" uri="{C3380CC4-5D6E-409C-BE32-E72D297353CC}">
                <c16:uniqueId val="{0000000A-F6E1-4B0D-B77B-B8657EA7A325}"/>
              </c:ext>
            </c:extLst>
          </c:dPt>
          <c:dPt>
            <c:idx val="23"/>
            <c:marker>
              <c:symbol val="circle"/>
              <c:size val="17"/>
              <c:spPr>
                <a:solidFill>
                  <a:srgbClr val="C00000"/>
                </a:solidFill>
                <a:ln w="9525">
                  <a:noFill/>
                </a:ln>
                <a:effectLst/>
              </c:spPr>
            </c:marker>
            <c:bubble3D val="0"/>
            <c:extLst>
              <c:ext xmlns:c16="http://schemas.microsoft.com/office/drawing/2014/chart" uri="{C3380CC4-5D6E-409C-BE32-E72D297353CC}">
                <c16:uniqueId val="{0000000B-F6E1-4B0D-B77B-B8657EA7A325}"/>
              </c:ext>
            </c:extLst>
          </c:dPt>
          <c:dPt>
            <c:idx val="24"/>
            <c:marker>
              <c:symbol val="circle"/>
              <c:size val="17"/>
              <c:spPr>
                <a:solidFill>
                  <a:srgbClr val="C00000"/>
                </a:solidFill>
                <a:ln w="9525">
                  <a:noFill/>
                </a:ln>
                <a:effectLst/>
              </c:spPr>
            </c:marker>
            <c:bubble3D val="0"/>
            <c:extLst>
              <c:ext xmlns:c16="http://schemas.microsoft.com/office/drawing/2014/chart" uri="{C3380CC4-5D6E-409C-BE32-E72D297353CC}">
                <c16:uniqueId val="{0000000C-F6E1-4B0D-B77B-B8657EA7A325}"/>
              </c:ext>
            </c:extLst>
          </c:dPt>
          <c:dPt>
            <c:idx val="25"/>
            <c:marker>
              <c:symbol val="circle"/>
              <c:size val="17"/>
              <c:spPr>
                <a:solidFill>
                  <a:srgbClr val="C00000"/>
                </a:solidFill>
                <a:ln w="9525">
                  <a:noFill/>
                </a:ln>
                <a:effectLst/>
              </c:spPr>
            </c:marker>
            <c:bubble3D val="0"/>
            <c:extLst>
              <c:ext xmlns:c16="http://schemas.microsoft.com/office/drawing/2014/chart" uri="{C3380CC4-5D6E-409C-BE32-E72D297353CC}">
                <c16:uniqueId val="{0000000D-F6E1-4B0D-B77B-B8657EA7A325}"/>
              </c:ext>
            </c:extLst>
          </c:dPt>
          <c:dPt>
            <c:idx val="26"/>
            <c:marker>
              <c:symbol val="circle"/>
              <c:size val="17"/>
              <c:spPr>
                <a:solidFill>
                  <a:srgbClr val="C00000"/>
                </a:solidFill>
                <a:ln w="9525">
                  <a:noFill/>
                </a:ln>
                <a:effectLst/>
              </c:spPr>
            </c:marker>
            <c:bubble3D val="0"/>
            <c:extLst>
              <c:ext xmlns:c16="http://schemas.microsoft.com/office/drawing/2014/chart" uri="{C3380CC4-5D6E-409C-BE32-E72D297353CC}">
                <c16:uniqueId val="{0000000E-F6E1-4B0D-B77B-B8657EA7A325}"/>
              </c:ext>
            </c:extLst>
          </c:dPt>
          <c:dPt>
            <c:idx val="27"/>
            <c:marker>
              <c:symbol val="circle"/>
              <c:size val="17"/>
              <c:spPr>
                <a:solidFill>
                  <a:srgbClr val="C00000"/>
                </a:solidFill>
                <a:ln w="9525">
                  <a:noFill/>
                </a:ln>
                <a:effectLst/>
              </c:spPr>
            </c:marker>
            <c:bubble3D val="0"/>
            <c:extLst>
              <c:ext xmlns:c16="http://schemas.microsoft.com/office/drawing/2014/chart" uri="{C3380CC4-5D6E-409C-BE32-E72D297353CC}">
                <c16:uniqueId val="{0000000F-F6E1-4B0D-B77B-B8657EA7A325}"/>
              </c:ext>
            </c:extLst>
          </c:dPt>
          <c:dPt>
            <c:idx val="28"/>
            <c:marker>
              <c:symbol val="circle"/>
              <c:size val="17"/>
              <c:spPr>
                <a:solidFill>
                  <a:srgbClr val="C00000"/>
                </a:solidFill>
                <a:ln w="9525">
                  <a:noFill/>
                </a:ln>
                <a:effectLst/>
              </c:spPr>
            </c:marker>
            <c:bubble3D val="0"/>
            <c:extLst>
              <c:ext xmlns:c16="http://schemas.microsoft.com/office/drawing/2014/chart" uri="{C3380CC4-5D6E-409C-BE32-E72D297353CC}">
                <c16:uniqueId val="{00000010-F6E1-4B0D-B77B-B8657EA7A325}"/>
              </c:ext>
            </c:extLst>
          </c:dPt>
          <c:dPt>
            <c:idx val="29"/>
            <c:marker>
              <c:symbol val="circle"/>
              <c:size val="17"/>
              <c:spPr>
                <a:solidFill>
                  <a:srgbClr val="C00000"/>
                </a:solidFill>
                <a:ln w="9525">
                  <a:noFill/>
                </a:ln>
                <a:effectLst/>
              </c:spPr>
            </c:marker>
            <c:bubble3D val="0"/>
            <c:extLst>
              <c:ext xmlns:c16="http://schemas.microsoft.com/office/drawing/2014/chart" uri="{C3380CC4-5D6E-409C-BE32-E72D297353CC}">
                <c16:uniqueId val="{00000011-F6E1-4B0D-B77B-B8657EA7A325}"/>
              </c:ext>
            </c:extLst>
          </c:dPt>
          <c:dPt>
            <c:idx val="31"/>
            <c:marker>
              <c:symbol val="circle"/>
              <c:size val="17"/>
              <c:spPr>
                <a:solidFill>
                  <a:srgbClr val="C00000"/>
                </a:solidFill>
                <a:ln w="9525">
                  <a:noFill/>
                </a:ln>
                <a:effectLst/>
              </c:spPr>
            </c:marker>
            <c:bubble3D val="0"/>
            <c:extLst>
              <c:ext xmlns:c16="http://schemas.microsoft.com/office/drawing/2014/chart" uri="{C3380CC4-5D6E-409C-BE32-E72D297353CC}">
                <c16:uniqueId val="{00000012-F6E1-4B0D-B77B-B8657EA7A325}"/>
              </c:ext>
            </c:extLst>
          </c:dPt>
          <c:dPt>
            <c:idx val="32"/>
            <c:marker>
              <c:symbol val="circle"/>
              <c:size val="17"/>
              <c:spPr>
                <a:solidFill>
                  <a:srgbClr val="C00000"/>
                </a:solidFill>
                <a:ln w="9525">
                  <a:noFill/>
                </a:ln>
                <a:effectLst/>
              </c:spPr>
            </c:marker>
            <c:bubble3D val="0"/>
            <c:extLst>
              <c:ext xmlns:c16="http://schemas.microsoft.com/office/drawing/2014/chart" uri="{C3380CC4-5D6E-409C-BE32-E72D297353CC}">
                <c16:uniqueId val="{00000013-F6E1-4B0D-B77B-B8657EA7A325}"/>
              </c:ext>
            </c:extLst>
          </c:dPt>
          <c:dPt>
            <c:idx val="33"/>
            <c:marker>
              <c:symbol val="circle"/>
              <c:size val="17"/>
              <c:spPr>
                <a:solidFill>
                  <a:srgbClr val="C00000"/>
                </a:solidFill>
                <a:ln w="9525">
                  <a:noFill/>
                </a:ln>
                <a:effectLst/>
              </c:spPr>
            </c:marker>
            <c:bubble3D val="0"/>
            <c:extLst>
              <c:ext xmlns:c16="http://schemas.microsoft.com/office/drawing/2014/chart" uri="{C3380CC4-5D6E-409C-BE32-E72D297353CC}">
                <c16:uniqueId val="{00000014-F6E1-4B0D-B77B-B8657EA7A325}"/>
              </c:ext>
            </c:extLst>
          </c:dPt>
          <c:dPt>
            <c:idx val="34"/>
            <c:marker>
              <c:symbol val="circle"/>
              <c:size val="17"/>
              <c:spPr>
                <a:solidFill>
                  <a:srgbClr val="C00000"/>
                </a:solidFill>
                <a:ln w="9525">
                  <a:noFill/>
                </a:ln>
                <a:effectLst/>
              </c:spPr>
            </c:marker>
            <c:bubble3D val="0"/>
            <c:extLst>
              <c:ext xmlns:c16="http://schemas.microsoft.com/office/drawing/2014/chart" uri="{C3380CC4-5D6E-409C-BE32-E72D297353CC}">
                <c16:uniqueId val="{00000015-F6E1-4B0D-B77B-B8657EA7A325}"/>
              </c:ext>
            </c:extLst>
          </c:dPt>
          <c:dPt>
            <c:idx val="36"/>
            <c:marker>
              <c:symbol val="circle"/>
              <c:size val="17"/>
              <c:spPr>
                <a:solidFill>
                  <a:srgbClr val="C00000"/>
                </a:solidFill>
                <a:ln w="9525">
                  <a:noFill/>
                </a:ln>
                <a:effectLst/>
              </c:spPr>
            </c:marker>
            <c:bubble3D val="0"/>
            <c:extLst>
              <c:ext xmlns:c16="http://schemas.microsoft.com/office/drawing/2014/chart" uri="{C3380CC4-5D6E-409C-BE32-E72D297353CC}">
                <c16:uniqueId val="{00000016-F6E1-4B0D-B77B-B8657EA7A325}"/>
              </c:ext>
            </c:extLst>
          </c:dPt>
          <c:dPt>
            <c:idx val="38"/>
            <c:marker>
              <c:symbol val="circle"/>
              <c:size val="17"/>
              <c:spPr>
                <a:solidFill>
                  <a:srgbClr val="C00000"/>
                </a:solidFill>
                <a:ln w="9525">
                  <a:noFill/>
                </a:ln>
                <a:effectLst/>
              </c:spPr>
            </c:marker>
            <c:bubble3D val="0"/>
            <c:extLst>
              <c:ext xmlns:c16="http://schemas.microsoft.com/office/drawing/2014/chart" uri="{C3380CC4-5D6E-409C-BE32-E72D297353CC}">
                <c16:uniqueId val="{00000017-F6E1-4B0D-B77B-B8657EA7A325}"/>
              </c:ext>
            </c:extLst>
          </c:dPt>
          <c:dPt>
            <c:idx val="44"/>
            <c:marker>
              <c:symbol val="circle"/>
              <c:size val="17"/>
              <c:spPr>
                <a:solidFill>
                  <a:srgbClr val="C00000"/>
                </a:solidFill>
                <a:ln w="9525">
                  <a:noFill/>
                </a:ln>
                <a:effectLst/>
              </c:spPr>
            </c:marker>
            <c:bubble3D val="0"/>
            <c:extLst>
              <c:ext xmlns:c16="http://schemas.microsoft.com/office/drawing/2014/chart" uri="{C3380CC4-5D6E-409C-BE32-E72D297353CC}">
                <c16:uniqueId val="{00000018-F6E1-4B0D-B77B-B8657EA7A325}"/>
              </c:ext>
            </c:extLst>
          </c:dPt>
          <c:dLbls>
            <c:dLbl>
              <c:idx val="0"/>
              <c:tx>
                <c:rich>
                  <a:bodyPr/>
                  <a:lstStyle/>
                  <a:p>
                    <a:fld id="{C9217616-5DD0-46F0-B590-D86E7E16A39A}"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F6E1-4B0D-B77B-B8657EA7A325}"/>
                </c:ext>
              </c:extLst>
            </c:dLbl>
            <c:dLbl>
              <c:idx val="1"/>
              <c:tx>
                <c:rich>
                  <a:bodyPr/>
                  <a:lstStyle/>
                  <a:p>
                    <a:fld id="{5B13594A-F644-48C6-95A5-C7895E63BF2A}"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F6E1-4B0D-B77B-B8657EA7A325}"/>
                </c:ext>
              </c:extLst>
            </c:dLbl>
            <c:dLbl>
              <c:idx val="2"/>
              <c:tx>
                <c:rich>
                  <a:bodyPr/>
                  <a:lstStyle/>
                  <a:p>
                    <a:fld id="{769B531C-5CE1-4D01-A100-85F1CF33768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6E1-4B0D-B77B-B8657EA7A325}"/>
                </c:ext>
              </c:extLst>
            </c:dLbl>
            <c:dLbl>
              <c:idx val="3"/>
              <c:tx>
                <c:rich>
                  <a:bodyPr/>
                  <a:lstStyle/>
                  <a:p>
                    <a:fld id="{E8AE9133-0464-48A8-AEFB-4A88BBB11D7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6E1-4B0D-B77B-B8657EA7A325}"/>
                </c:ext>
              </c:extLst>
            </c:dLbl>
            <c:dLbl>
              <c:idx val="4"/>
              <c:tx>
                <c:rich>
                  <a:bodyPr/>
                  <a:lstStyle/>
                  <a:p>
                    <a:fld id="{CCB99196-D87A-4C4A-82E3-B6D096C814E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6E1-4B0D-B77B-B8657EA7A325}"/>
                </c:ext>
              </c:extLst>
            </c:dLbl>
            <c:dLbl>
              <c:idx val="5"/>
              <c:tx>
                <c:rich>
                  <a:bodyPr/>
                  <a:lstStyle/>
                  <a:p>
                    <a:fld id="{93567FEE-858C-435A-95ED-DF29C3C7D03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F6E1-4B0D-B77B-B8657EA7A325}"/>
                </c:ext>
              </c:extLst>
            </c:dLbl>
            <c:dLbl>
              <c:idx val="6"/>
              <c:tx>
                <c:rich>
                  <a:bodyPr/>
                  <a:lstStyle/>
                  <a:p>
                    <a:fld id="{6CD0B705-4977-4AE9-95A6-C1D03F7B2F4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F6E1-4B0D-B77B-B8657EA7A325}"/>
                </c:ext>
              </c:extLst>
            </c:dLbl>
            <c:dLbl>
              <c:idx val="7"/>
              <c:tx>
                <c:rich>
                  <a:bodyPr/>
                  <a:lstStyle/>
                  <a:p>
                    <a:fld id="{0333042F-02A2-4C85-9CC5-CF22687D3AB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6E1-4B0D-B77B-B8657EA7A325}"/>
                </c:ext>
              </c:extLst>
            </c:dLbl>
            <c:dLbl>
              <c:idx val="8"/>
              <c:tx>
                <c:rich>
                  <a:bodyPr/>
                  <a:lstStyle/>
                  <a:p>
                    <a:fld id="{1E2A15E9-31AE-485D-9364-F0BBDACE7E68}"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F6E1-4B0D-B77B-B8657EA7A325}"/>
                </c:ext>
              </c:extLst>
            </c:dLbl>
            <c:dLbl>
              <c:idx val="9"/>
              <c:tx>
                <c:rich>
                  <a:bodyPr/>
                  <a:lstStyle/>
                  <a:p>
                    <a:fld id="{E3FD1E8B-7E9D-40BA-88D9-707DBDB1A0D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6E1-4B0D-B77B-B8657EA7A325}"/>
                </c:ext>
              </c:extLst>
            </c:dLbl>
            <c:dLbl>
              <c:idx val="10"/>
              <c:tx>
                <c:rich>
                  <a:bodyPr/>
                  <a:lstStyle/>
                  <a:p>
                    <a:fld id="{81611D70-9231-4426-A74A-88BCFE65986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F6E1-4B0D-B77B-B8657EA7A325}"/>
                </c:ext>
              </c:extLst>
            </c:dLbl>
            <c:dLbl>
              <c:idx val="11"/>
              <c:tx>
                <c:rich>
                  <a:bodyPr/>
                  <a:lstStyle/>
                  <a:p>
                    <a:fld id="{67533ED7-CC44-4532-A275-D61EC8E3B2E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6E1-4B0D-B77B-B8657EA7A325}"/>
                </c:ext>
              </c:extLst>
            </c:dLbl>
            <c:dLbl>
              <c:idx val="12"/>
              <c:tx>
                <c:rich>
                  <a:bodyPr/>
                  <a:lstStyle/>
                  <a:p>
                    <a:fld id="{94B1189C-26C3-48BF-A97C-A32EBB05981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6E1-4B0D-B77B-B8657EA7A325}"/>
                </c:ext>
              </c:extLst>
            </c:dLbl>
            <c:dLbl>
              <c:idx val="13"/>
              <c:tx>
                <c:rich>
                  <a:bodyPr/>
                  <a:lstStyle/>
                  <a:p>
                    <a:fld id="{0CEA5A8A-56A9-403B-8082-27658D21756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F6E1-4B0D-B77B-B8657EA7A325}"/>
                </c:ext>
              </c:extLst>
            </c:dLbl>
            <c:dLbl>
              <c:idx val="14"/>
              <c:tx>
                <c:rich>
                  <a:bodyPr/>
                  <a:lstStyle/>
                  <a:p>
                    <a:fld id="{EAEAC988-EC45-4B81-A2DC-58B1C13B275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F6E1-4B0D-B77B-B8657EA7A325}"/>
                </c:ext>
              </c:extLst>
            </c:dLbl>
            <c:dLbl>
              <c:idx val="15"/>
              <c:tx>
                <c:rich>
                  <a:bodyPr/>
                  <a:lstStyle/>
                  <a:p>
                    <a:fld id="{ECDF3D63-E2CB-4CBB-8DF6-D19B7D9D66F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F6E1-4B0D-B77B-B8657EA7A325}"/>
                </c:ext>
              </c:extLst>
            </c:dLbl>
            <c:dLbl>
              <c:idx val="16"/>
              <c:tx>
                <c:rich>
                  <a:bodyPr/>
                  <a:lstStyle/>
                  <a:p>
                    <a:fld id="{E11E62BA-5974-4E77-B5C0-D1676F882907}"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F6E1-4B0D-B77B-B8657EA7A325}"/>
                </c:ext>
              </c:extLst>
            </c:dLbl>
            <c:dLbl>
              <c:idx val="17"/>
              <c:tx>
                <c:rich>
                  <a:bodyPr/>
                  <a:lstStyle/>
                  <a:p>
                    <a:fld id="{76074405-D349-4118-AC3E-5BD83F26CFB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6E1-4B0D-B77B-B8657EA7A325}"/>
                </c:ext>
              </c:extLst>
            </c:dLbl>
            <c:dLbl>
              <c:idx val="18"/>
              <c:tx>
                <c:rich>
                  <a:bodyPr/>
                  <a:lstStyle/>
                  <a:p>
                    <a:fld id="{34006662-0CE1-4823-B723-716563DABD2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6E1-4B0D-B77B-B8657EA7A325}"/>
                </c:ext>
              </c:extLst>
            </c:dLbl>
            <c:dLbl>
              <c:idx val="19"/>
              <c:tx>
                <c:rich>
                  <a:bodyPr/>
                  <a:lstStyle/>
                  <a:p>
                    <a:fld id="{9060CAD2-3755-4FF0-BE69-88F1F17892D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F6E1-4B0D-B77B-B8657EA7A325}"/>
                </c:ext>
              </c:extLst>
            </c:dLbl>
            <c:dLbl>
              <c:idx val="20"/>
              <c:tx>
                <c:rich>
                  <a:bodyPr/>
                  <a:lstStyle/>
                  <a:p>
                    <a:fld id="{CC678018-0603-4E7A-910C-B2D6B060EF9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6E1-4B0D-B77B-B8657EA7A325}"/>
                </c:ext>
              </c:extLst>
            </c:dLbl>
            <c:dLbl>
              <c:idx val="21"/>
              <c:tx>
                <c:rich>
                  <a:bodyPr/>
                  <a:lstStyle/>
                  <a:p>
                    <a:fld id="{756C5D8F-95EF-43F2-BC9A-DAED9F06CF8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F6E1-4B0D-B77B-B8657EA7A325}"/>
                </c:ext>
              </c:extLst>
            </c:dLbl>
            <c:dLbl>
              <c:idx val="22"/>
              <c:tx>
                <c:rich>
                  <a:bodyPr/>
                  <a:lstStyle/>
                  <a:p>
                    <a:fld id="{B43F1103-B04B-49C8-9607-DFCE2519080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6E1-4B0D-B77B-B8657EA7A325}"/>
                </c:ext>
              </c:extLst>
            </c:dLbl>
            <c:dLbl>
              <c:idx val="23"/>
              <c:tx>
                <c:rich>
                  <a:bodyPr/>
                  <a:lstStyle/>
                  <a:p>
                    <a:fld id="{887FF9E5-A55B-4B80-BDD7-FA4F5121059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6E1-4B0D-B77B-B8657EA7A325}"/>
                </c:ext>
              </c:extLst>
            </c:dLbl>
            <c:dLbl>
              <c:idx val="24"/>
              <c:tx>
                <c:rich>
                  <a:bodyPr/>
                  <a:lstStyle/>
                  <a:p>
                    <a:fld id="{A2C8C344-6ADE-48A5-9A42-108F9D84EC3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6E1-4B0D-B77B-B8657EA7A325}"/>
                </c:ext>
              </c:extLst>
            </c:dLbl>
            <c:dLbl>
              <c:idx val="25"/>
              <c:tx>
                <c:rich>
                  <a:bodyPr/>
                  <a:lstStyle/>
                  <a:p>
                    <a:fld id="{AB157736-288E-4581-80AD-F4185261FDFD}"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6E1-4B0D-B77B-B8657EA7A325}"/>
                </c:ext>
              </c:extLst>
            </c:dLbl>
            <c:dLbl>
              <c:idx val="26"/>
              <c:tx>
                <c:rich>
                  <a:bodyPr/>
                  <a:lstStyle/>
                  <a:p>
                    <a:fld id="{0DD27E6D-3DE5-4414-B90A-8B2E9BCD44D6}"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6E1-4B0D-B77B-B8657EA7A325}"/>
                </c:ext>
              </c:extLst>
            </c:dLbl>
            <c:dLbl>
              <c:idx val="27"/>
              <c:tx>
                <c:rich>
                  <a:bodyPr/>
                  <a:lstStyle/>
                  <a:p>
                    <a:fld id="{A4F76F61-5C67-4C8E-838D-28620DBA38E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6E1-4B0D-B77B-B8657EA7A325}"/>
                </c:ext>
              </c:extLst>
            </c:dLbl>
            <c:dLbl>
              <c:idx val="28"/>
              <c:tx>
                <c:rich>
                  <a:bodyPr/>
                  <a:lstStyle/>
                  <a:p>
                    <a:fld id="{FC677BB5-1FB1-4756-8F70-8949A1CE8A9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6E1-4B0D-B77B-B8657EA7A325}"/>
                </c:ext>
              </c:extLst>
            </c:dLbl>
            <c:dLbl>
              <c:idx val="29"/>
              <c:tx>
                <c:rich>
                  <a:bodyPr/>
                  <a:lstStyle/>
                  <a:p>
                    <a:fld id="{0E07C96E-D5F2-4E41-A98C-85ACE5451F1E}"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6E1-4B0D-B77B-B8657EA7A325}"/>
                </c:ext>
              </c:extLst>
            </c:dLbl>
            <c:dLbl>
              <c:idx val="30"/>
              <c:tx>
                <c:rich>
                  <a:bodyPr/>
                  <a:lstStyle/>
                  <a:p>
                    <a:fld id="{451A7596-EF52-4E98-8889-9E7E4A6E809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F6E1-4B0D-B77B-B8657EA7A325}"/>
                </c:ext>
              </c:extLst>
            </c:dLbl>
            <c:dLbl>
              <c:idx val="31"/>
              <c:tx>
                <c:rich>
                  <a:bodyPr/>
                  <a:lstStyle/>
                  <a:p>
                    <a:fld id="{31A556CC-F3E2-40F4-8A62-050338389DA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6E1-4B0D-B77B-B8657EA7A325}"/>
                </c:ext>
              </c:extLst>
            </c:dLbl>
            <c:dLbl>
              <c:idx val="32"/>
              <c:tx>
                <c:rich>
                  <a:bodyPr/>
                  <a:lstStyle/>
                  <a:p>
                    <a:fld id="{5DC35216-8306-478A-B337-C15B2C1D83EF}"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6E1-4B0D-B77B-B8657EA7A325}"/>
                </c:ext>
              </c:extLst>
            </c:dLbl>
            <c:dLbl>
              <c:idx val="33"/>
              <c:tx>
                <c:rich>
                  <a:bodyPr/>
                  <a:lstStyle/>
                  <a:p>
                    <a:fld id="{E091593F-0186-421A-A77F-527EF7FD346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F6E1-4B0D-B77B-B8657EA7A325}"/>
                </c:ext>
              </c:extLst>
            </c:dLbl>
            <c:dLbl>
              <c:idx val="34"/>
              <c:tx>
                <c:rich>
                  <a:bodyPr/>
                  <a:lstStyle/>
                  <a:p>
                    <a:fld id="{46102D4C-23A7-405A-83BF-1A5046C3B85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6E1-4B0D-B77B-B8657EA7A325}"/>
                </c:ext>
              </c:extLst>
            </c:dLbl>
            <c:dLbl>
              <c:idx val="35"/>
              <c:tx>
                <c:rich>
                  <a:bodyPr/>
                  <a:lstStyle/>
                  <a:p>
                    <a:fld id="{D083AE91-C376-494E-9227-2C9644B65D13}"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F6E1-4B0D-B77B-B8657EA7A325}"/>
                </c:ext>
              </c:extLst>
            </c:dLbl>
            <c:dLbl>
              <c:idx val="36"/>
              <c:tx>
                <c:rich>
                  <a:bodyPr/>
                  <a:lstStyle/>
                  <a:p>
                    <a:fld id="{943BFD26-5459-46F3-9020-FD052D18B18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6E1-4B0D-B77B-B8657EA7A325}"/>
                </c:ext>
              </c:extLst>
            </c:dLbl>
            <c:dLbl>
              <c:idx val="37"/>
              <c:tx>
                <c:rich>
                  <a:bodyPr/>
                  <a:lstStyle/>
                  <a:p>
                    <a:fld id="{CAA7A604-ED5E-45FE-879C-A48D17C5D94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F6E1-4B0D-B77B-B8657EA7A325}"/>
                </c:ext>
              </c:extLst>
            </c:dLbl>
            <c:dLbl>
              <c:idx val="38"/>
              <c:tx>
                <c:rich>
                  <a:bodyPr/>
                  <a:lstStyle/>
                  <a:p>
                    <a:fld id="{016C791C-3EE3-46EE-8602-156968DAD205}"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6E1-4B0D-B77B-B8657EA7A325}"/>
                </c:ext>
              </c:extLst>
            </c:dLbl>
            <c:dLbl>
              <c:idx val="39"/>
              <c:tx>
                <c:rich>
                  <a:bodyPr/>
                  <a:lstStyle/>
                  <a:p>
                    <a:fld id="{A62BEA2D-8DA1-48E5-A660-040126E64352}"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F6E1-4B0D-B77B-B8657EA7A325}"/>
                </c:ext>
              </c:extLst>
            </c:dLbl>
            <c:dLbl>
              <c:idx val="40"/>
              <c:tx>
                <c:rich>
                  <a:bodyPr/>
                  <a:lstStyle/>
                  <a:p>
                    <a:fld id="{C129E8B5-3FA3-4078-A00D-E88B75DB148B}"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F6E1-4B0D-B77B-B8657EA7A325}"/>
                </c:ext>
              </c:extLst>
            </c:dLbl>
            <c:dLbl>
              <c:idx val="41"/>
              <c:tx>
                <c:rich>
                  <a:bodyPr/>
                  <a:lstStyle/>
                  <a:p>
                    <a:fld id="{D1320C10-2CCC-465B-AD09-450CF6335ACC}"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F6E1-4B0D-B77B-B8657EA7A325}"/>
                </c:ext>
              </c:extLst>
            </c:dLbl>
            <c:dLbl>
              <c:idx val="42"/>
              <c:tx>
                <c:rich>
                  <a:bodyPr/>
                  <a:lstStyle/>
                  <a:p>
                    <a:fld id="{742F1E3E-5EE1-4763-87E9-A5E41E48BAF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F6E1-4B0D-B77B-B8657EA7A325}"/>
                </c:ext>
              </c:extLst>
            </c:dLbl>
            <c:dLbl>
              <c:idx val="43"/>
              <c:tx>
                <c:rich>
                  <a:bodyPr/>
                  <a:lstStyle/>
                  <a:p>
                    <a:fld id="{83266B2C-6B30-4CCB-A011-5B3C85F25411}"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F6E1-4B0D-B77B-B8657EA7A325}"/>
                </c:ext>
              </c:extLst>
            </c:dLbl>
            <c:dLbl>
              <c:idx val="44"/>
              <c:tx>
                <c:rich>
                  <a:bodyPr/>
                  <a:lstStyle/>
                  <a:p>
                    <a:fld id="{A98B8774-CB51-4BF8-A0F0-3A92CFB01999}"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6E1-4B0D-B77B-B8657EA7A325}"/>
                </c:ext>
              </c:extLst>
            </c:dLbl>
            <c:dLbl>
              <c:idx val="45"/>
              <c:tx>
                <c:rich>
                  <a:bodyPr/>
                  <a:lstStyle/>
                  <a:p>
                    <a:fld id="{D1094CE8-9464-4930-BC29-C3B10B6AB8C4}"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F6E1-4B0D-B77B-B8657EA7A325}"/>
                </c:ext>
              </c:extLst>
            </c:dLbl>
            <c:dLbl>
              <c:idx val="46"/>
              <c:tx>
                <c:rich>
                  <a:bodyPr/>
                  <a:lstStyle/>
                  <a:p>
                    <a:fld id="{1E8029FF-4E53-44A6-ABC1-3C771B8BA300}" type="CELLRANGE">
                      <a:rPr lang="en-GB"/>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F6E1-4B0D-B77B-B8657EA7A32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'PA22 - Viv'!$B$2:$C$48</c:f>
              <c:multiLvlStrCache>
                <c:ptCount val="47"/>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lvl>
                <c:lvl>
                  <c:pt idx="0">
                    <c:v>Pre-School</c:v>
                  </c:pt>
                  <c:pt idx="2">
                    <c:v>Nursery</c:v>
                  </c:pt>
                  <c:pt idx="5">
                    <c:v>Year 4</c:v>
                  </c:pt>
                  <c:pt idx="10">
                    <c:v>Year 6</c:v>
                  </c:pt>
                  <c:pt idx="13">
                    <c:v>Year 7</c:v>
                  </c:pt>
                  <c:pt idx="18">
                    <c:v>Year 8</c:v>
                  </c:pt>
                  <c:pt idx="20">
                    <c:v>Year 9</c:v>
                  </c:pt>
                  <c:pt idx="25">
                    <c:v>Year 10</c:v>
                  </c:pt>
                  <c:pt idx="42">
                    <c:v>Year 11</c:v>
                  </c:pt>
                </c:lvl>
              </c:multiLvlStrCache>
            </c:multiLvlStrRef>
          </c:cat>
          <c:val>
            <c:numRef>
              <c:f>'PA22 - Viv'!$F$2:$F$48</c:f>
              <c:numCache>
                <c:formatCode>General</c:formatCode>
                <c:ptCount val="47"/>
                <c:pt idx="0">
                  <c:v>0.5</c:v>
                </c:pt>
                <c:pt idx="1">
                  <c:v>1.5</c:v>
                </c:pt>
                <c:pt idx="2">
                  <c:v>2.5</c:v>
                </c:pt>
                <c:pt idx="3">
                  <c:v>0.5</c:v>
                </c:pt>
                <c:pt idx="4">
                  <c:v>1.5</c:v>
                </c:pt>
                <c:pt idx="5">
                  <c:v>0.5</c:v>
                </c:pt>
                <c:pt idx="6">
                  <c:v>0.5</c:v>
                </c:pt>
                <c:pt idx="7">
                  <c:v>2.5</c:v>
                </c:pt>
                <c:pt idx="8">
                  <c:v>2.5</c:v>
                </c:pt>
                <c:pt idx="9">
                  <c:v>2.5</c:v>
                </c:pt>
                <c:pt idx="10">
                  <c:v>2.5</c:v>
                </c:pt>
                <c:pt idx="11">
                  <c:v>5.5</c:v>
                </c:pt>
                <c:pt idx="12">
                  <c:v>0.5</c:v>
                </c:pt>
                <c:pt idx="13">
                  <c:v>0.5</c:v>
                </c:pt>
                <c:pt idx="14">
                  <c:v>0.5</c:v>
                </c:pt>
                <c:pt idx="15">
                  <c:v>2.5</c:v>
                </c:pt>
                <c:pt idx="16">
                  <c:v>2.5</c:v>
                </c:pt>
                <c:pt idx="17">
                  <c:v>2.5</c:v>
                </c:pt>
                <c:pt idx="18">
                  <c:v>2.5</c:v>
                </c:pt>
                <c:pt idx="19">
                  <c:v>1.5</c:v>
                </c:pt>
                <c:pt idx="20">
                  <c:v>2.5</c:v>
                </c:pt>
                <c:pt idx="21">
                  <c:v>1.5</c:v>
                </c:pt>
                <c:pt idx="22">
                  <c:v>0.5</c:v>
                </c:pt>
                <c:pt idx="23">
                  <c:v>2.5</c:v>
                </c:pt>
                <c:pt idx="24">
                  <c:v>2.5</c:v>
                </c:pt>
                <c:pt idx="25">
                  <c:v>2.5</c:v>
                </c:pt>
                <c:pt idx="26">
                  <c:v>2.5</c:v>
                </c:pt>
                <c:pt idx="27">
                  <c:v>0.5</c:v>
                </c:pt>
                <c:pt idx="28">
                  <c:v>0.5</c:v>
                </c:pt>
                <c:pt idx="29">
                  <c:v>5.5</c:v>
                </c:pt>
                <c:pt idx="30">
                  <c:v>0.5</c:v>
                </c:pt>
                <c:pt idx="31">
                  <c:v>2.5</c:v>
                </c:pt>
                <c:pt idx="32">
                  <c:v>0.5</c:v>
                </c:pt>
                <c:pt idx="33">
                  <c:v>0.5</c:v>
                </c:pt>
                <c:pt idx="34">
                  <c:v>2.5</c:v>
                </c:pt>
                <c:pt idx="35">
                  <c:v>0.5</c:v>
                </c:pt>
                <c:pt idx="36">
                  <c:v>2.5</c:v>
                </c:pt>
                <c:pt idx="37">
                  <c:v>3.5</c:v>
                </c:pt>
                <c:pt idx="38">
                  <c:v>3.5</c:v>
                </c:pt>
                <c:pt idx="39">
                  <c:v>0.5</c:v>
                </c:pt>
                <c:pt idx="40">
                  <c:v>4.5</c:v>
                </c:pt>
                <c:pt idx="41">
                  <c:v>4.5</c:v>
                </c:pt>
                <c:pt idx="42">
                  <c:v>4.5</c:v>
                </c:pt>
                <c:pt idx="43">
                  <c:v>4.5</c:v>
                </c:pt>
                <c:pt idx="44">
                  <c:v>5.5</c:v>
                </c:pt>
                <c:pt idx="45">
                  <c:v>0.5</c:v>
                </c:pt>
                <c:pt idx="46">
                  <c:v>5.5</c:v>
                </c:pt>
              </c:numCache>
            </c:numRef>
          </c:val>
          <c:smooth val="1"/>
          <c:extLst>
            <c:ext xmlns:c15="http://schemas.microsoft.com/office/drawing/2012/chart" uri="{02D57815-91ED-43cb-92C2-25804820EDAC}">
              <c15:datalabelsRange>
                <c15:f>'PA22 - Viv'!$C$2:$C$48</c15:f>
                <c15:dlblRangeCache>
                  <c:ptCount val="4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15:dlblRangeCache>
              </c15:datalabelsRange>
            </c:ext>
            <c:ext xmlns:c16="http://schemas.microsoft.com/office/drawing/2014/chart" uri="{C3380CC4-5D6E-409C-BE32-E72D297353CC}">
              <c16:uniqueId val="{0000002F-F6E1-4B0D-B77B-B8657EA7A325}"/>
            </c:ext>
          </c:extLst>
        </c:ser>
        <c:dLbls>
          <c:showLegendKey val="0"/>
          <c:showVal val="0"/>
          <c:showCatName val="0"/>
          <c:showSerName val="0"/>
          <c:showPercent val="0"/>
          <c:showBubbleSize val="0"/>
        </c:dLbls>
        <c:marker val="1"/>
        <c:smooth val="0"/>
        <c:axId val="1606652831"/>
        <c:axId val="1597368543"/>
      </c:lineChart>
      <c:catAx>
        <c:axId val="1606652831"/>
        <c:scaling>
          <c:orientation val="minMax"/>
        </c:scaling>
        <c:delete val="0"/>
        <c:axPos val="b"/>
        <c:numFmt formatCode="General" sourceLinked="1"/>
        <c:majorTickMark val="none"/>
        <c:minorTickMark val="none"/>
        <c:tickLblPos val="nextTo"/>
        <c:spPr>
          <a:noFill/>
          <a:ln w="19050" cap="flat" cmpd="sng" algn="ctr">
            <a:solidFill>
              <a:schemeClr val="tx2">
                <a:lumMod val="50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mn-lt"/>
                <a:ea typeface="+mn-ea"/>
                <a:cs typeface="+mn-cs"/>
              </a:defRPr>
            </a:pPr>
            <a:endParaRPr lang="en-US"/>
          </a:p>
        </c:txPr>
        <c:crossAx val="1597368543"/>
        <c:crosses val="autoZero"/>
        <c:auto val="1"/>
        <c:lblAlgn val="ctr"/>
        <c:lblOffset val="100"/>
        <c:noMultiLvlLbl val="0"/>
      </c:catAx>
      <c:valAx>
        <c:axId val="1597368543"/>
        <c:scaling>
          <c:orientation val="minMax"/>
        </c:scaling>
        <c:delete val="1"/>
        <c:axPos val="l"/>
        <c:majorGridlines>
          <c:spPr>
            <a:ln w="9525" cap="flat" cmpd="sng" algn="ctr">
              <a:solidFill>
                <a:schemeClr val="tx2"/>
              </a:solidFill>
              <a:round/>
            </a:ln>
            <a:effectLst/>
          </c:spPr>
        </c:majorGridlines>
        <c:numFmt formatCode="General" sourceLinked="1"/>
        <c:majorTickMark val="none"/>
        <c:minorTickMark val="none"/>
        <c:tickLblPos val="nextTo"/>
        <c:crossAx val="1606652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2">
          <a:lumMod val="50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1C1908-4FCE-482F-BA5F-FBFF8E744C3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9A026D7-EFA5-4E2F-89F4-F3CFF5884DD5}">
      <dgm:prSet/>
      <dgm:spPr/>
      <dgm:t>
        <a:bodyPr/>
        <a:lstStyle/>
        <a:p>
          <a:r>
            <a:rPr lang="en-GB"/>
            <a:t>Fixed period (suspended) – They can be removed up to 45 days in one school year</a:t>
          </a:r>
          <a:r>
            <a:rPr lang="en-GB">
              <a:latin typeface="Calibri Light" panose="020F0302020204030204"/>
            </a:rPr>
            <a:t>.</a:t>
          </a:r>
          <a:endParaRPr lang="en-US"/>
        </a:p>
      </dgm:t>
    </dgm:pt>
    <dgm:pt modelId="{7AC44238-D956-4DCF-8ABD-AA1A5ACC5394}" type="parTrans" cxnId="{984AFF7B-EC4D-4029-9A83-6408CD94D348}">
      <dgm:prSet/>
      <dgm:spPr/>
      <dgm:t>
        <a:bodyPr/>
        <a:lstStyle/>
        <a:p>
          <a:endParaRPr lang="en-US"/>
        </a:p>
      </dgm:t>
    </dgm:pt>
    <dgm:pt modelId="{6AACCABA-4176-48E8-B750-0AD5A5B2BEDD}" type="sibTrans" cxnId="{984AFF7B-EC4D-4029-9A83-6408CD94D348}">
      <dgm:prSet/>
      <dgm:spPr/>
      <dgm:t>
        <a:bodyPr/>
        <a:lstStyle/>
        <a:p>
          <a:endParaRPr lang="en-US"/>
        </a:p>
      </dgm:t>
    </dgm:pt>
    <dgm:pt modelId="{75733EB7-00E3-409E-9F55-920AC975E3E8}">
      <dgm:prSet/>
      <dgm:spPr/>
      <dgm:t>
        <a:bodyPr/>
        <a:lstStyle/>
        <a:p>
          <a:pPr rtl="0"/>
          <a:r>
            <a:rPr lang="en-GB"/>
            <a:t>Permanent (expelled) – Not allowed to return to the school</a:t>
          </a:r>
          <a:r>
            <a:rPr lang="en-GB">
              <a:latin typeface="Calibri Light" panose="020F0302020204030204"/>
            </a:rPr>
            <a:t>, unless the exclusion is overturned on appeal.</a:t>
          </a:r>
          <a:endParaRPr lang="en-US"/>
        </a:p>
      </dgm:t>
    </dgm:pt>
    <dgm:pt modelId="{6FB2B2EF-B7CB-4E49-A0B5-B89CE79DF0E0}" type="parTrans" cxnId="{460B8403-EAE6-4F47-A8C4-FF54662D6012}">
      <dgm:prSet/>
      <dgm:spPr/>
      <dgm:t>
        <a:bodyPr/>
        <a:lstStyle/>
        <a:p>
          <a:endParaRPr lang="en-US"/>
        </a:p>
      </dgm:t>
    </dgm:pt>
    <dgm:pt modelId="{BD3B7EFF-DD48-4034-8355-762530DE939A}" type="sibTrans" cxnId="{460B8403-EAE6-4F47-A8C4-FF54662D6012}">
      <dgm:prSet/>
      <dgm:spPr/>
      <dgm:t>
        <a:bodyPr/>
        <a:lstStyle/>
        <a:p>
          <a:endParaRPr lang="en-US"/>
        </a:p>
      </dgm:t>
    </dgm:pt>
    <dgm:pt modelId="{BE3FAE71-1BBD-4C4D-BE8A-6836993DC168}" type="pres">
      <dgm:prSet presAssocID="{831C1908-4FCE-482F-BA5F-FBFF8E744C31}" presName="hierChild1" presStyleCnt="0">
        <dgm:presLayoutVars>
          <dgm:chPref val="1"/>
          <dgm:dir/>
          <dgm:animOne val="branch"/>
          <dgm:animLvl val="lvl"/>
          <dgm:resizeHandles/>
        </dgm:presLayoutVars>
      </dgm:prSet>
      <dgm:spPr/>
    </dgm:pt>
    <dgm:pt modelId="{BC6AC9DE-5134-47A6-80BC-4F6BBCAD2CAD}" type="pres">
      <dgm:prSet presAssocID="{39A026D7-EFA5-4E2F-89F4-F3CFF5884DD5}" presName="hierRoot1" presStyleCnt="0"/>
      <dgm:spPr/>
    </dgm:pt>
    <dgm:pt modelId="{B920FB1C-0059-49FE-A67E-3B79D6BC5888}" type="pres">
      <dgm:prSet presAssocID="{39A026D7-EFA5-4E2F-89F4-F3CFF5884DD5}" presName="composite" presStyleCnt="0"/>
      <dgm:spPr/>
    </dgm:pt>
    <dgm:pt modelId="{31D3F210-74E7-4745-9416-BE63D6D48739}" type="pres">
      <dgm:prSet presAssocID="{39A026D7-EFA5-4E2F-89F4-F3CFF5884DD5}" presName="background" presStyleLbl="node0" presStyleIdx="0" presStyleCnt="2"/>
      <dgm:spPr/>
    </dgm:pt>
    <dgm:pt modelId="{BD40B08B-10E9-4398-96E2-4391CC7C8982}" type="pres">
      <dgm:prSet presAssocID="{39A026D7-EFA5-4E2F-89F4-F3CFF5884DD5}" presName="text" presStyleLbl="fgAcc0" presStyleIdx="0" presStyleCnt="2">
        <dgm:presLayoutVars>
          <dgm:chPref val="3"/>
        </dgm:presLayoutVars>
      </dgm:prSet>
      <dgm:spPr/>
    </dgm:pt>
    <dgm:pt modelId="{3C296CBA-DE18-4FB1-BE2E-F017B721CD57}" type="pres">
      <dgm:prSet presAssocID="{39A026D7-EFA5-4E2F-89F4-F3CFF5884DD5}" presName="hierChild2" presStyleCnt="0"/>
      <dgm:spPr/>
    </dgm:pt>
    <dgm:pt modelId="{3B174B6D-A265-49EF-94AC-D84E3DDC80BC}" type="pres">
      <dgm:prSet presAssocID="{75733EB7-00E3-409E-9F55-920AC975E3E8}" presName="hierRoot1" presStyleCnt="0"/>
      <dgm:spPr/>
    </dgm:pt>
    <dgm:pt modelId="{DDEA53CF-7252-469C-808C-2F7E7E9183A2}" type="pres">
      <dgm:prSet presAssocID="{75733EB7-00E3-409E-9F55-920AC975E3E8}" presName="composite" presStyleCnt="0"/>
      <dgm:spPr/>
    </dgm:pt>
    <dgm:pt modelId="{C2B91A34-1A41-4C95-9EC7-1C9D84813C04}" type="pres">
      <dgm:prSet presAssocID="{75733EB7-00E3-409E-9F55-920AC975E3E8}" presName="background" presStyleLbl="node0" presStyleIdx="1" presStyleCnt="2"/>
      <dgm:spPr/>
    </dgm:pt>
    <dgm:pt modelId="{0D77C7E5-85AE-41C3-A763-3153D2A66CDF}" type="pres">
      <dgm:prSet presAssocID="{75733EB7-00E3-409E-9F55-920AC975E3E8}" presName="text" presStyleLbl="fgAcc0" presStyleIdx="1" presStyleCnt="2">
        <dgm:presLayoutVars>
          <dgm:chPref val="3"/>
        </dgm:presLayoutVars>
      </dgm:prSet>
      <dgm:spPr/>
    </dgm:pt>
    <dgm:pt modelId="{61A44F81-B983-4F4E-B9B1-1D4B8151D173}" type="pres">
      <dgm:prSet presAssocID="{75733EB7-00E3-409E-9F55-920AC975E3E8}" presName="hierChild2" presStyleCnt="0"/>
      <dgm:spPr/>
    </dgm:pt>
  </dgm:ptLst>
  <dgm:cxnLst>
    <dgm:cxn modelId="{460B8403-EAE6-4F47-A8C4-FF54662D6012}" srcId="{831C1908-4FCE-482F-BA5F-FBFF8E744C31}" destId="{75733EB7-00E3-409E-9F55-920AC975E3E8}" srcOrd="1" destOrd="0" parTransId="{6FB2B2EF-B7CB-4E49-A0B5-B89CE79DF0E0}" sibTransId="{BD3B7EFF-DD48-4034-8355-762530DE939A}"/>
    <dgm:cxn modelId="{242FC807-5D77-41BB-A631-104BED5910C7}" type="presOf" srcId="{831C1908-4FCE-482F-BA5F-FBFF8E744C31}" destId="{BE3FAE71-1BBD-4C4D-BE8A-6836993DC168}" srcOrd="0" destOrd="0" presId="urn:microsoft.com/office/officeart/2005/8/layout/hierarchy1"/>
    <dgm:cxn modelId="{4C90CF4E-F2A6-4F0B-9C38-83AC09D3BACB}" type="presOf" srcId="{39A026D7-EFA5-4E2F-89F4-F3CFF5884DD5}" destId="{BD40B08B-10E9-4398-96E2-4391CC7C8982}" srcOrd="0" destOrd="0" presId="urn:microsoft.com/office/officeart/2005/8/layout/hierarchy1"/>
    <dgm:cxn modelId="{984AFF7B-EC4D-4029-9A83-6408CD94D348}" srcId="{831C1908-4FCE-482F-BA5F-FBFF8E744C31}" destId="{39A026D7-EFA5-4E2F-89F4-F3CFF5884DD5}" srcOrd="0" destOrd="0" parTransId="{7AC44238-D956-4DCF-8ABD-AA1A5ACC5394}" sibTransId="{6AACCABA-4176-48E8-B750-0AD5A5B2BEDD}"/>
    <dgm:cxn modelId="{7E1DB9B5-875A-49A6-B8BD-B79BB3498685}" type="presOf" srcId="{75733EB7-00E3-409E-9F55-920AC975E3E8}" destId="{0D77C7E5-85AE-41C3-A763-3153D2A66CDF}" srcOrd="0" destOrd="0" presId="urn:microsoft.com/office/officeart/2005/8/layout/hierarchy1"/>
    <dgm:cxn modelId="{0BA40E30-2AF0-4F53-8538-076CFC2AC63A}" type="presParOf" srcId="{BE3FAE71-1BBD-4C4D-BE8A-6836993DC168}" destId="{BC6AC9DE-5134-47A6-80BC-4F6BBCAD2CAD}" srcOrd="0" destOrd="0" presId="urn:microsoft.com/office/officeart/2005/8/layout/hierarchy1"/>
    <dgm:cxn modelId="{FA0AC86B-1918-4399-B42C-3295216A3CC4}" type="presParOf" srcId="{BC6AC9DE-5134-47A6-80BC-4F6BBCAD2CAD}" destId="{B920FB1C-0059-49FE-A67E-3B79D6BC5888}" srcOrd="0" destOrd="0" presId="urn:microsoft.com/office/officeart/2005/8/layout/hierarchy1"/>
    <dgm:cxn modelId="{A6D29B45-5AC4-4527-9FC9-03269DF3F0F5}" type="presParOf" srcId="{B920FB1C-0059-49FE-A67E-3B79D6BC5888}" destId="{31D3F210-74E7-4745-9416-BE63D6D48739}" srcOrd="0" destOrd="0" presId="urn:microsoft.com/office/officeart/2005/8/layout/hierarchy1"/>
    <dgm:cxn modelId="{3BA6B74C-B20F-4865-AEBF-398F49DDC0AD}" type="presParOf" srcId="{B920FB1C-0059-49FE-A67E-3B79D6BC5888}" destId="{BD40B08B-10E9-4398-96E2-4391CC7C8982}" srcOrd="1" destOrd="0" presId="urn:microsoft.com/office/officeart/2005/8/layout/hierarchy1"/>
    <dgm:cxn modelId="{B592392C-AF9B-4C41-A045-95C5BD402F43}" type="presParOf" srcId="{BC6AC9DE-5134-47A6-80BC-4F6BBCAD2CAD}" destId="{3C296CBA-DE18-4FB1-BE2E-F017B721CD57}" srcOrd="1" destOrd="0" presId="urn:microsoft.com/office/officeart/2005/8/layout/hierarchy1"/>
    <dgm:cxn modelId="{6CA4452D-1949-493C-B1BB-C4F9F2D0D1D1}" type="presParOf" srcId="{BE3FAE71-1BBD-4C4D-BE8A-6836993DC168}" destId="{3B174B6D-A265-49EF-94AC-D84E3DDC80BC}" srcOrd="1" destOrd="0" presId="urn:microsoft.com/office/officeart/2005/8/layout/hierarchy1"/>
    <dgm:cxn modelId="{7ED591C8-1F12-4E8C-A1EF-66C69D54FB11}" type="presParOf" srcId="{3B174B6D-A265-49EF-94AC-D84E3DDC80BC}" destId="{DDEA53CF-7252-469C-808C-2F7E7E9183A2}" srcOrd="0" destOrd="0" presId="urn:microsoft.com/office/officeart/2005/8/layout/hierarchy1"/>
    <dgm:cxn modelId="{DA77B0A4-9A6A-4801-9E3D-64B485ACC230}" type="presParOf" srcId="{DDEA53CF-7252-469C-808C-2F7E7E9183A2}" destId="{C2B91A34-1A41-4C95-9EC7-1C9D84813C04}" srcOrd="0" destOrd="0" presId="urn:microsoft.com/office/officeart/2005/8/layout/hierarchy1"/>
    <dgm:cxn modelId="{FCD3BB13-A6CD-4282-A332-7CAFF9F8DBE5}" type="presParOf" srcId="{DDEA53CF-7252-469C-808C-2F7E7E9183A2}" destId="{0D77C7E5-85AE-41C3-A763-3153D2A66CDF}" srcOrd="1" destOrd="0" presId="urn:microsoft.com/office/officeart/2005/8/layout/hierarchy1"/>
    <dgm:cxn modelId="{C9E62AD4-E016-4549-B48D-156067866542}" type="presParOf" srcId="{3B174B6D-A265-49EF-94AC-D84E3DDC80BC}" destId="{61A44F81-B983-4F4E-B9B1-1D4B8151D17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3F210-74E7-4745-9416-BE63D6D48739}">
      <dsp:nvSpPr>
        <dsp:cNvPr id="0" name=""/>
        <dsp:cNvSpPr/>
      </dsp:nvSpPr>
      <dsp:spPr>
        <a:xfrm>
          <a:off x="1283" y="50795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0B08B-10E9-4398-96E2-4391CC7C8982}">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Fixed period (suspended) – They can be removed up to 45 days in one school year</a:t>
          </a:r>
          <a:r>
            <a:rPr lang="en-GB" sz="3400" kern="1200">
              <a:latin typeface="Calibri Light" panose="020F0302020204030204"/>
            </a:rPr>
            <a:t>.</a:t>
          </a:r>
          <a:endParaRPr lang="en-US" sz="3400" kern="1200"/>
        </a:p>
      </dsp:txBody>
      <dsp:txXfrm>
        <a:off x="585701" y="1067340"/>
        <a:ext cx="4337991" cy="2693452"/>
      </dsp:txXfrm>
    </dsp:sp>
    <dsp:sp modelId="{C2B91A34-1A41-4C95-9EC7-1C9D84813C04}">
      <dsp:nvSpPr>
        <dsp:cNvPr id="0" name=""/>
        <dsp:cNvSpPr/>
      </dsp:nvSpPr>
      <dsp:spPr>
        <a:xfrm>
          <a:off x="5508110" y="50795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77C7E5-85AE-41C3-A763-3153D2A66CDF}">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GB" sz="3400" kern="1200"/>
            <a:t>Permanent (expelled) – Not allowed to return to the school</a:t>
          </a:r>
          <a:r>
            <a:rPr lang="en-GB" sz="3400" kern="1200">
              <a:latin typeface="Calibri Light" panose="020F0302020204030204"/>
            </a:rPr>
            <a:t>, unless the exclusion is overturned on appeal.</a:t>
          </a:r>
          <a:endParaRPr lang="en-US" sz="3400" kern="1200"/>
        </a:p>
      </dsp:txBody>
      <dsp:txXfrm>
        <a:off x="6092527" y="1067340"/>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0.68652</cdr:y>
    </cdr:from>
    <cdr:to>
      <cdr:x>0.09788</cdr:x>
      <cdr:y>0.81818</cdr:y>
    </cdr:to>
    <cdr:sp macro="" textlink="">
      <cdr:nvSpPr>
        <cdr:cNvPr id="2" name="TextBox 1">
          <a:extLst xmlns:a="http://schemas.openxmlformats.org/drawingml/2006/main">
            <a:ext uri="{FF2B5EF4-FFF2-40B4-BE49-F238E27FC236}">
              <a16:creationId xmlns:a16="http://schemas.microsoft.com/office/drawing/2014/main" id="{37C8C9EA-84B0-4552-9BCB-8F29F47DE0C7}"/>
            </a:ext>
          </a:extLst>
        </cdr:cNvPr>
        <cdr:cNvSpPr txBox="1"/>
      </cdr:nvSpPr>
      <cdr:spPr>
        <a:xfrm xmlns:a="http://schemas.openxmlformats.org/drawingml/2006/main">
          <a:off x="0" y="2503170"/>
          <a:ext cx="914400" cy="48006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l"/>
          <a:r>
            <a:rPr lang="en-GB" sz="1100" b="1">
              <a:solidFill>
                <a:schemeClr val="accent1">
                  <a:lumMod val="50000"/>
                </a:schemeClr>
              </a:solidFill>
            </a:rPr>
            <a:t>Family</a:t>
          </a:r>
        </a:p>
      </cdr:txBody>
    </cdr:sp>
  </cdr:relSizeAnchor>
  <cdr:relSizeAnchor xmlns:cdr="http://schemas.openxmlformats.org/drawingml/2006/chartDrawing">
    <cdr:from>
      <cdr:x>0</cdr:x>
      <cdr:y>0.42982</cdr:y>
    </cdr:from>
    <cdr:to>
      <cdr:x>0.09788</cdr:x>
      <cdr:y>0.56148</cdr:y>
    </cdr:to>
    <cdr:sp macro="" textlink="">
      <cdr:nvSpPr>
        <cdr:cNvPr id="3"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156718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School 1</a:t>
          </a:r>
        </a:p>
      </cdr:txBody>
    </cdr:sp>
  </cdr:relSizeAnchor>
  <cdr:relSizeAnchor xmlns:cdr="http://schemas.openxmlformats.org/drawingml/2006/chartDrawing">
    <cdr:from>
      <cdr:x>0</cdr:x>
      <cdr:y>0.56148</cdr:y>
    </cdr:from>
    <cdr:to>
      <cdr:x>0.09788</cdr:x>
      <cdr:y>0.69314</cdr:y>
    </cdr:to>
    <cdr:sp macro="" textlink="">
      <cdr:nvSpPr>
        <cdr:cNvPr id="4"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204724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Health</a:t>
          </a:r>
        </a:p>
      </cdr:txBody>
    </cdr:sp>
  </cdr:relSizeAnchor>
  <cdr:relSizeAnchor xmlns:cdr="http://schemas.openxmlformats.org/drawingml/2006/chartDrawing">
    <cdr:from>
      <cdr:x>0</cdr:x>
      <cdr:y>0.30233</cdr:y>
    </cdr:from>
    <cdr:to>
      <cdr:x>0.09788</cdr:x>
      <cdr:y>0.434</cdr:y>
    </cdr:to>
    <cdr:sp macro="" textlink="">
      <cdr:nvSpPr>
        <cdr:cNvPr id="5"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110236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School 2</a:t>
          </a:r>
        </a:p>
      </cdr:txBody>
    </cdr:sp>
  </cdr:relSizeAnchor>
  <cdr:relSizeAnchor xmlns:cdr="http://schemas.openxmlformats.org/drawingml/2006/chartDrawing">
    <cdr:from>
      <cdr:x>0</cdr:x>
      <cdr:y>0.17276</cdr:y>
    </cdr:from>
    <cdr:to>
      <cdr:x>0.09788</cdr:x>
      <cdr:y>0.30442</cdr:y>
    </cdr:to>
    <cdr:sp macro="" textlink="">
      <cdr:nvSpPr>
        <cdr:cNvPr id="6"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629920"/>
          <a:ext cx="914400" cy="480060"/>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School 3</a:t>
          </a:r>
        </a:p>
      </cdr:txBody>
    </cdr:sp>
  </cdr:relSizeAnchor>
  <cdr:relSizeAnchor xmlns:cdr="http://schemas.openxmlformats.org/drawingml/2006/chartDrawing">
    <cdr:from>
      <cdr:x>0</cdr:x>
      <cdr:y>0.04319</cdr:y>
    </cdr:from>
    <cdr:to>
      <cdr:x>0.09788</cdr:x>
      <cdr:y>0.17485</cdr:y>
    </cdr:to>
    <cdr:sp macro="" textlink="">
      <cdr:nvSpPr>
        <cdr:cNvPr id="7" name="TextBox 1">
          <a:extLst xmlns:a="http://schemas.openxmlformats.org/drawingml/2006/main">
            <a:ext uri="{FF2B5EF4-FFF2-40B4-BE49-F238E27FC236}">
              <a16:creationId xmlns:a16="http://schemas.microsoft.com/office/drawing/2014/main" id="{CAF3282F-55FE-4A66-94E5-1BA41412B1B9}"/>
            </a:ext>
          </a:extLst>
        </cdr:cNvPr>
        <cdr:cNvSpPr txBox="1"/>
      </cdr:nvSpPr>
      <cdr:spPr>
        <a:xfrm xmlns:a="http://schemas.openxmlformats.org/drawingml/2006/main">
          <a:off x="0" y="135946"/>
          <a:ext cx="968379" cy="414417"/>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100" b="1">
              <a:solidFill>
                <a:schemeClr val="accent1">
                  <a:lumMod val="50000"/>
                </a:schemeClr>
              </a:solidFill>
            </a:rPr>
            <a:t>Local Authority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8468EE-67F2-4330-AD34-002065969C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7DDD40A-F4C6-4DA3-B649-F9B5F3194C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04958A-AD05-4BDF-831E-6EB36BE2D3DA}" type="datetimeFigureOut">
              <a:rPr lang="en-GB" smtClean="0"/>
              <a:t>17/09/2021</a:t>
            </a:fld>
            <a:endParaRPr lang="en-GB"/>
          </a:p>
        </p:txBody>
      </p:sp>
      <p:sp>
        <p:nvSpPr>
          <p:cNvPr id="4" name="Footer Placeholder 3">
            <a:extLst>
              <a:ext uri="{FF2B5EF4-FFF2-40B4-BE49-F238E27FC236}">
                <a16:creationId xmlns:a16="http://schemas.microsoft.com/office/drawing/2014/main" id="{B67130B4-5934-4143-96F8-B21E92751D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A8E1679-2BA0-4C9C-95A2-9C987500AA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A06031-9EB1-472E-9EAA-03875ABF17F1}" type="slidenum">
              <a:rPr lang="en-GB" smtClean="0"/>
              <a:t>‹#›</a:t>
            </a:fld>
            <a:endParaRPr lang="en-GB"/>
          </a:p>
        </p:txBody>
      </p:sp>
    </p:spTree>
    <p:extLst>
      <p:ext uri="{BB962C8B-B14F-4D97-AF65-F5344CB8AC3E}">
        <p14:creationId xmlns:p14="http://schemas.microsoft.com/office/powerpoint/2010/main" val="2099091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C9CB9-4560-42B1-8D44-B7C4B3F3FEB1}" type="datetimeFigureOut">
              <a:rPr lang="en-GB" smtClean="0"/>
              <a:t>17/09/2021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9C662-65F7-4BC4-967B-A9296ABD8D5D}" type="slidenum">
              <a:rPr lang="en-GB" smtClean="0"/>
              <a:t>‹#›</a:t>
            </a:fld>
            <a:endParaRPr lang="en-GB"/>
          </a:p>
        </p:txBody>
      </p:sp>
    </p:spTree>
    <p:extLst>
      <p:ext uri="{BB962C8B-B14F-4D97-AF65-F5344CB8AC3E}">
        <p14:creationId xmlns:p14="http://schemas.microsoft.com/office/powerpoint/2010/main" val="66893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69C662-65F7-4BC4-967B-A9296ABD8D5D}" type="slidenum">
              <a:rPr lang="en-GB" smtClean="0"/>
              <a:t>14</a:t>
            </a:fld>
            <a:endParaRPr lang="en-GB"/>
          </a:p>
        </p:txBody>
      </p:sp>
    </p:spTree>
    <p:extLst>
      <p:ext uri="{BB962C8B-B14F-4D97-AF65-F5344CB8AC3E}">
        <p14:creationId xmlns:p14="http://schemas.microsoft.com/office/powerpoint/2010/main" val="243859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128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410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276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1" name="Google Shape;21;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0517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3875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0288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8671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4020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7035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5341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0542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5070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681449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notesSlide" Target="../notesSlides/notesSlide3.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4095" y="851517"/>
            <a:ext cx="5238466" cy="2991416"/>
          </a:xfrm>
        </p:spPr>
        <p:txBody>
          <a:bodyPr anchor="b">
            <a:normAutofit/>
          </a:bodyPr>
          <a:lstStyle/>
          <a:p>
            <a:pPr algn="l"/>
            <a:r>
              <a:rPr lang="en-US" sz="5600" b="1">
                <a:cs typeface="Calibri Light"/>
              </a:rPr>
              <a:t>Preventing school suspension</a:t>
            </a:r>
            <a:br>
              <a:rPr lang="en-US" sz="5600" b="1">
                <a:cs typeface="Calibri Light"/>
              </a:rPr>
            </a:br>
            <a:r>
              <a:rPr lang="en-US" sz="5600" b="1">
                <a:cs typeface="Calibri Light"/>
              </a:rPr>
              <a:t>Research findings</a:t>
            </a:r>
            <a:endParaRPr lang="en-US" sz="5600"/>
          </a:p>
        </p:txBody>
      </p:sp>
      <p:sp>
        <p:nvSpPr>
          <p:cNvPr id="3" name="Subtitle 2"/>
          <p:cNvSpPr>
            <a:spLocks noGrp="1"/>
          </p:cNvSpPr>
          <p:nvPr>
            <p:ph type="subTitle" idx="1"/>
          </p:nvPr>
        </p:nvSpPr>
        <p:spPr>
          <a:xfrm>
            <a:off x="1094096" y="3842932"/>
            <a:ext cx="4167115" cy="2163551"/>
          </a:xfrm>
        </p:spPr>
        <p:txBody>
          <a:bodyPr vert="horz" lIns="91440" tIns="45720" rIns="91440" bIns="45720" rtlCol="0" anchor="t">
            <a:normAutofit fontScale="92500"/>
          </a:bodyPr>
          <a:lstStyle/>
          <a:p>
            <a:pPr algn="l"/>
            <a:r>
              <a:rPr lang="en-US">
                <a:cs typeface="Calibri"/>
              </a:rPr>
              <a:t>Sarah Martin-Denham @blogsenco</a:t>
            </a:r>
          </a:p>
          <a:p>
            <a:pPr algn="l"/>
            <a:r>
              <a:rPr lang="en-US">
                <a:cs typeface="Calibri"/>
              </a:rPr>
              <a:t>16</a:t>
            </a:r>
            <a:r>
              <a:rPr lang="en-US" baseline="30000">
                <a:cs typeface="Calibri"/>
              </a:rPr>
              <a:t>th</a:t>
            </a:r>
            <a:r>
              <a:rPr lang="en-US">
                <a:cs typeface="Calibri"/>
              </a:rPr>
              <a:t> September 2021</a:t>
            </a:r>
          </a:p>
          <a:p>
            <a:pPr algn="l"/>
            <a:endParaRPr lang="en-US">
              <a:cs typeface="Calibri"/>
            </a:endParaRPr>
          </a:p>
          <a:p>
            <a:pPr algn="l"/>
            <a:r>
              <a:rPr lang="en-US">
                <a:cs typeface="Calibri"/>
              </a:rPr>
              <a:t>Research links (sure.sunderland.ac.uk)</a:t>
            </a:r>
          </a:p>
        </p:txBody>
      </p:sp>
      <p:sp>
        <p:nvSpPr>
          <p:cNvPr id="19" name="Freeform: Shape 18">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Text&#10;&#10;Description automatically generated">
            <a:extLst>
              <a:ext uri="{FF2B5EF4-FFF2-40B4-BE49-F238E27FC236}">
                <a16:creationId xmlns:a16="http://schemas.microsoft.com/office/drawing/2014/main" id="{E1745C59-7AA8-48CE-840E-68C7B7F3E0B3}"/>
              </a:ext>
            </a:extLst>
          </p:cNvPr>
          <p:cNvPicPr>
            <a:picLocks noChangeAspect="1"/>
          </p:cNvPicPr>
          <p:nvPr/>
        </p:nvPicPr>
        <p:blipFill>
          <a:blip r:embed="rId2"/>
          <a:stretch>
            <a:fillRect/>
          </a:stretch>
        </p:blipFill>
        <p:spPr>
          <a:xfrm>
            <a:off x="7531503" y="2864518"/>
            <a:ext cx="3217333" cy="174691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A04B-E36D-45FA-92C0-3E54B1A7FEC7}"/>
              </a:ext>
            </a:extLst>
          </p:cNvPr>
          <p:cNvSpPr>
            <a:spLocks noGrp="1"/>
          </p:cNvSpPr>
          <p:nvPr>
            <p:ph type="title"/>
          </p:nvPr>
        </p:nvSpPr>
        <p:spPr>
          <a:xfrm>
            <a:off x="534988" y="299811"/>
            <a:ext cx="10537371" cy="520021"/>
          </a:xfrm>
        </p:spPr>
        <p:txBody>
          <a:bodyPr>
            <a:normAutofit fontScale="90000"/>
          </a:bodyPr>
          <a:lstStyle/>
          <a:p>
            <a:r>
              <a:rPr lang="en-US" b="1">
                <a:ea typeface="+mj-lt"/>
                <a:cs typeface="+mj-lt"/>
              </a:rPr>
              <a:t>Impact of isolation (children)</a:t>
            </a:r>
            <a:r>
              <a:rPr lang="en-US" b="1" baseline="30000">
                <a:ea typeface="+mj-lt"/>
                <a:cs typeface="+mj-lt"/>
              </a:rPr>
              <a:t>1</a:t>
            </a:r>
            <a:endParaRPr lang="en-US" b="1"/>
          </a:p>
        </p:txBody>
      </p:sp>
      <p:sp>
        <p:nvSpPr>
          <p:cNvPr id="3" name="Text Placeholder 2">
            <a:extLst>
              <a:ext uri="{FF2B5EF4-FFF2-40B4-BE49-F238E27FC236}">
                <a16:creationId xmlns:a16="http://schemas.microsoft.com/office/drawing/2014/main" id="{FC83D897-0192-4131-B0A1-517755C9CE98}"/>
              </a:ext>
            </a:extLst>
          </p:cNvPr>
          <p:cNvSpPr>
            <a:spLocks noGrp="1"/>
          </p:cNvSpPr>
          <p:nvPr>
            <p:ph type="body" idx="1"/>
          </p:nvPr>
        </p:nvSpPr>
        <p:spPr>
          <a:xfrm>
            <a:off x="415244" y="1103773"/>
            <a:ext cx="5157787" cy="458570"/>
          </a:xfrm>
        </p:spPr>
        <p:txBody>
          <a:bodyPr>
            <a:normAutofit/>
          </a:bodyPr>
          <a:lstStyle/>
          <a:p>
            <a:pPr algn="ctr"/>
            <a:r>
              <a:rPr lang="en-US" sz="2000">
                <a:latin typeface="Verdana Pro"/>
                <a:cs typeface="Calibri"/>
              </a:rPr>
              <a:t>Impact on mental/physical health</a:t>
            </a:r>
          </a:p>
        </p:txBody>
      </p:sp>
      <p:sp>
        <p:nvSpPr>
          <p:cNvPr id="4" name="Content Placeholder 3">
            <a:extLst>
              <a:ext uri="{FF2B5EF4-FFF2-40B4-BE49-F238E27FC236}">
                <a16:creationId xmlns:a16="http://schemas.microsoft.com/office/drawing/2014/main" id="{28629F8F-C62E-4E9A-9A29-2B9FABC5821A}"/>
              </a:ext>
            </a:extLst>
          </p:cNvPr>
          <p:cNvSpPr>
            <a:spLocks noGrp="1"/>
          </p:cNvSpPr>
          <p:nvPr>
            <p:ph sz="half" idx="2"/>
          </p:nvPr>
        </p:nvSpPr>
        <p:spPr>
          <a:xfrm>
            <a:off x="534989" y="2407103"/>
            <a:ext cx="4918301" cy="4019957"/>
          </a:xfrm>
        </p:spPr>
        <p:txBody>
          <a:bodyPr vert="horz" lIns="91440" tIns="45720" rIns="91440" bIns="45720" rtlCol="0" anchor="t">
            <a:noAutofit/>
          </a:bodyPr>
          <a:lstStyle/>
          <a:p>
            <a:pPr marL="0" indent="0" algn="ctr">
              <a:lnSpc>
                <a:spcPct val="100000"/>
              </a:lnSpc>
              <a:spcBef>
                <a:spcPts val="0"/>
              </a:spcBef>
              <a:spcAft>
                <a:spcPts val="600"/>
              </a:spcAft>
              <a:buNone/>
            </a:pPr>
            <a:r>
              <a:rPr lang="en-GB" sz="1500">
                <a:latin typeface="Verdana Pro"/>
                <a:cs typeface="Calibri"/>
              </a:rPr>
              <a:t>‘I used to pull my hair out, scratch my face. I couldn’t cope with it at all. The teachers used to sit there and watch me cry’</a:t>
            </a:r>
            <a:endParaRPr lang="en-US" sz="1500">
              <a:latin typeface="Verdana Pro"/>
              <a:ea typeface="+mn-lt"/>
              <a:cs typeface="+mn-lt"/>
            </a:endParaRPr>
          </a:p>
          <a:p>
            <a:pPr marL="0" indent="0" algn="ctr">
              <a:lnSpc>
                <a:spcPct val="100000"/>
              </a:lnSpc>
              <a:spcBef>
                <a:spcPts val="0"/>
              </a:spcBef>
              <a:spcAft>
                <a:spcPts val="600"/>
              </a:spcAft>
              <a:buNone/>
            </a:pPr>
            <a:r>
              <a:rPr lang="en-GB" sz="1500">
                <a:latin typeface="Verdana Pro"/>
                <a:cs typeface="Calibri"/>
              </a:rPr>
              <a:t>'They used to call it ‘the bridge’ because it made you want to just jump off a bridge’</a:t>
            </a:r>
            <a:endParaRPr lang="en-US" sz="1500">
              <a:latin typeface="Verdana Pro"/>
              <a:ea typeface="+mn-lt"/>
              <a:cs typeface="+mn-lt"/>
            </a:endParaRPr>
          </a:p>
          <a:p>
            <a:pPr marL="0" indent="0" algn="ctr">
              <a:lnSpc>
                <a:spcPct val="100000"/>
              </a:lnSpc>
              <a:spcBef>
                <a:spcPts val="0"/>
              </a:spcBef>
              <a:spcAft>
                <a:spcPts val="600"/>
              </a:spcAft>
              <a:buNone/>
            </a:pPr>
            <a:r>
              <a:rPr lang="en-GB" sz="1500">
                <a:latin typeface="Verdana Pro"/>
                <a:ea typeface="+mn-lt"/>
                <a:cs typeface="+mn-lt"/>
              </a:rPr>
              <a:t>‘It was depressing I felt alone</a:t>
            </a:r>
            <a:r>
              <a:rPr lang="en-GB" sz="1500" i="1">
                <a:latin typeface="Verdana Pro"/>
                <a:ea typeface="+mn-lt"/>
                <a:cs typeface="+mn-lt"/>
              </a:rPr>
              <a:t>'</a:t>
            </a:r>
            <a:endParaRPr lang="en-US" sz="1500">
              <a:latin typeface="Verdana Pro"/>
              <a:ea typeface="+mn-lt"/>
              <a:cs typeface="+mn-lt"/>
            </a:endParaRPr>
          </a:p>
          <a:p>
            <a:pPr marL="0" indent="0" algn="ctr">
              <a:lnSpc>
                <a:spcPct val="100000"/>
              </a:lnSpc>
              <a:spcBef>
                <a:spcPts val="0"/>
              </a:spcBef>
              <a:spcAft>
                <a:spcPts val="600"/>
              </a:spcAft>
              <a:buNone/>
            </a:pPr>
            <a:r>
              <a:rPr lang="en-US" sz="1500">
                <a:latin typeface="Verdana Pro"/>
                <a:ea typeface="+mn-lt"/>
                <a:cs typeface="+mn-lt"/>
              </a:rPr>
              <a:t>‘I ended up quite lonely’</a:t>
            </a:r>
          </a:p>
          <a:p>
            <a:pPr marL="0" indent="0" algn="ctr">
              <a:lnSpc>
                <a:spcPct val="100000"/>
              </a:lnSpc>
              <a:spcBef>
                <a:spcPts val="0"/>
              </a:spcBef>
              <a:spcAft>
                <a:spcPts val="600"/>
              </a:spcAft>
              <a:buNone/>
            </a:pPr>
            <a:r>
              <a:rPr lang="en-US" sz="1500">
                <a:latin typeface="Verdana Pro"/>
                <a:ea typeface="+mn-lt"/>
                <a:cs typeface="+mn-lt"/>
              </a:rPr>
              <a:t>‘I didn’t like it, it made me feel sick, they just told me to do my work’</a:t>
            </a:r>
          </a:p>
          <a:p>
            <a:pPr marL="0" indent="0" algn="ctr">
              <a:lnSpc>
                <a:spcPct val="100000"/>
              </a:lnSpc>
              <a:spcBef>
                <a:spcPts val="0"/>
              </a:spcBef>
              <a:spcAft>
                <a:spcPts val="600"/>
              </a:spcAft>
              <a:buNone/>
            </a:pPr>
            <a:r>
              <a:rPr lang="en-US" sz="1500">
                <a:latin typeface="Verdana Pro"/>
                <a:ea typeface="+mn-lt"/>
                <a:cs typeface="+mn-lt"/>
              </a:rPr>
              <a:t>‘You weren’t allowed to cough or breathe loud’</a:t>
            </a:r>
          </a:p>
          <a:p>
            <a:pPr marL="0" indent="0" algn="ctr">
              <a:lnSpc>
                <a:spcPct val="100000"/>
              </a:lnSpc>
              <a:spcBef>
                <a:spcPts val="0"/>
              </a:spcBef>
              <a:spcAft>
                <a:spcPts val="600"/>
              </a:spcAft>
              <a:buNone/>
            </a:pPr>
            <a:r>
              <a:rPr lang="en-US" sz="1500">
                <a:latin typeface="Verdana Pro"/>
                <a:ea typeface="+mn-lt"/>
                <a:cs typeface="+mn-lt"/>
              </a:rPr>
              <a:t>‘You weren’t allowed to turn around or make any noises’</a:t>
            </a:r>
          </a:p>
          <a:p>
            <a:pPr marL="0" indent="0" algn="ctr">
              <a:lnSpc>
                <a:spcPct val="100000"/>
              </a:lnSpc>
              <a:spcBef>
                <a:spcPts val="0"/>
              </a:spcBef>
              <a:spcAft>
                <a:spcPts val="600"/>
              </a:spcAft>
              <a:buNone/>
            </a:pPr>
            <a:r>
              <a:rPr lang="en-US" sz="1500">
                <a:latin typeface="Verdana Pro"/>
                <a:ea typeface="+mn-lt"/>
                <a:cs typeface="+mn-lt"/>
              </a:rPr>
              <a:t>‘It made me feel dizzy’.</a:t>
            </a:r>
            <a:endParaRPr lang="en-US" sz="1500">
              <a:latin typeface="Verdana Pro"/>
              <a:cs typeface="Calibri"/>
            </a:endParaRPr>
          </a:p>
        </p:txBody>
      </p:sp>
      <p:sp>
        <p:nvSpPr>
          <p:cNvPr id="5" name="Text Placeholder 4">
            <a:extLst>
              <a:ext uri="{FF2B5EF4-FFF2-40B4-BE49-F238E27FC236}">
                <a16:creationId xmlns:a16="http://schemas.microsoft.com/office/drawing/2014/main" id="{1E2F07B3-7D4A-4EB5-831A-0C330F84F712}"/>
              </a:ext>
            </a:extLst>
          </p:cNvPr>
          <p:cNvSpPr>
            <a:spLocks noGrp="1"/>
          </p:cNvSpPr>
          <p:nvPr>
            <p:ph type="body" sz="quarter" idx="3"/>
          </p:nvPr>
        </p:nvSpPr>
        <p:spPr>
          <a:xfrm>
            <a:off x="6487886" y="1158202"/>
            <a:ext cx="5183188" cy="406379"/>
          </a:xfrm>
        </p:spPr>
        <p:txBody>
          <a:bodyPr>
            <a:normAutofit/>
          </a:bodyPr>
          <a:lstStyle/>
          <a:p>
            <a:pPr algn="ctr"/>
            <a:r>
              <a:rPr lang="en-US" sz="2000">
                <a:latin typeface="Verdana Pro"/>
                <a:cs typeface="Calibri"/>
              </a:rPr>
              <a:t>Impact on learning</a:t>
            </a:r>
            <a:endParaRPr lang="en-US" sz="2000">
              <a:latin typeface="Verdana Pro"/>
            </a:endParaRPr>
          </a:p>
        </p:txBody>
      </p:sp>
      <p:sp>
        <p:nvSpPr>
          <p:cNvPr id="6" name="Content Placeholder 5">
            <a:extLst>
              <a:ext uri="{FF2B5EF4-FFF2-40B4-BE49-F238E27FC236}">
                <a16:creationId xmlns:a16="http://schemas.microsoft.com/office/drawing/2014/main" id="{7587C0D4-081D-4400-8D9A-65E363CF9973}"/>
              </a:ext>
            </a:extLst>
          </p:cNvPr>
          <p:cNvSpPr>
            <a:spLocks noGrp="1"/>
          </p:cNvSpPr>
          <p:nvPr>
            <p:ph sz="quarter" idx="4"/>
          </p:nvPr>
        </p:nvSpPr>
        <p:spPr>
          <a:xfrm>
            <a:off x="6672944" y="2407104"/>
            <a:ext cx="4959060" cy="3684588"/>
          </a:xfrm>
        </p:spPr>
        <p:txBody>
          <a:bodyPr vert="horz" lIns="91440" tIns="45720" rIns="91440" bIns="45720" rtlCol="0" anchor="t">
            <a:noAutofit/>
          </a:bodyPr>
          <a:lstStyle/>
          <a:p>
            <a:pPr marL="0" indent="0" algn="ctr">
              <a:lnSpc>
                <a:spcPct val="100000"/>
              </a:lnSpc>
              <a:buNone/>
            </a:pPr>
            <a:r>
              <a:rPr lang="en-US" sz="1500">
                <a:latin typeface="Verdana Pro"/>
                <a:ea typeface="+mn-lt"/>
                <a:cs typeface="+mn-lt"/>
              </a:rPr>
              <a:t>‘I didn’t do anything. So that is why I came to this school knowing nothing (alternative provision), I was so behind on everything after two and a half years in isolation’</a:t>
            </a:r>
            <a:endParaRPr lang="en-US" sz="1500">
              <a:latin typeface="Verdana Pro"/>
              <a:cs typeface="Calibri"/>
            </a:endParaRPr>
          </a:p>
          <a:p>
            <a:pPr marL="0" indent="0" algn="ctr">
              <a:lnSpc>
                <a:spcPct val="100000"/>
              </a:lnSpc>
              <a:buNone/>
            </a:pPr>
            <a:r>
              <a:rPr lang="en-US" sz="1500">
                <a:latin typeface="Verdana Pro"/>
                <a:ea typeface="+mn-lt"/>
                <a:cs typeface="+mn-lt"/>
              </a:rPr>
              <a:t>‘I couldn’t even read or write properly, because they used to kick me out of lessons’</a:t>
            </a:r>
          </a:p>
          <a:p>
            <a:pPr marL="0" indent="0" algn="ctr">
              <a:lnSpc>
                <a:spcPct val="100000"/>
              </a:lnSpc>
              <a:buNone/>
            </a:pPr>
            <a:r>
              <a:rPr lang="en-US" sz="1500">
                <a:latin typeface="Verdana Pro"/>
                <a:ea typeface="+mn-lt"/>
                <a:cs typeface="+mn-lt"/>
              </a:rPr>
              <a:t>‘They just told you to sit down and get on with your work, no teaching’</a:t>
            </a:r>
            <a:endParaRPr lang="en-US" sz="1500">
              <a:latin typeface="Verdana Pro"/>
              <a:cs typeface="Calibri" panose="020F0502020204030204"/>
            </a:endParaRPr>
          </a:p>
          <a:p>
            <a:pPr marL="0" indent="0" algn="ctr">
              <a:lnSpc>
                <a:spcPct val="100000"/>
              </a:lnSpc>
              <a:buNone/>
            </a:pPr>
            <a:r>
              <a:rPr lang="en-US" sz="1500">
                <a:latin typeface="Verdana Pro"/>
                <a:ea typeface="+mn-lt"/>
                <a:cs typeface="+mn-lt"/>
              </a:rPr>
              <a:t>‘Not taught just worksheets, just had to figure that shit out for myself, but that’s life isn’t it’</a:t>
            </a:r>
            <a:endParaRPr lang="en-US" sz="1500">
              <a:latin typeface="Verdana Pro"/>
              <a:cs typeface="Calibri"/>
            </a:endParaRPr>
          </a:p>
          <a:p>
            <a:pPr marL="0" indent="0" algn="ctr">
              <a:lnSpc>
                <a:spcPct val="100000"/>
              </a:lnSpc>
              <a:buNone/>
            </a:pPr>
            <a:r>
              <a:rPr lang="en-US" sz="1500">
                <a:latin typeface="Verdana Pro"/>
                <a:ea typeface="+mn-lt"/>
                <a:cs typeface="+mn-lt"/>
              </a:rPr>
              <a:t>‘If I asked them but they wouldn’t help go through a question. They would do an example and then say they wouldn’t help anymore’</a:t>
            </a:r>
            <a:endParaRPr lang="en-US" sz="1500">
              <a:latin typeface="Verdana Pro"/>
              <a:cs typeface="Calibri"/>
            </a:endParaRPr>
          </a:p>
          <a:p>
            <a:pPr marL="0" indent="0">
              <a:buNone/>
            </a:pPr>
            <a:endParaRPr lang="en-US" sz="1500">
              <a:latin typeface="Verdana Pro"/>
              <a:cs typeface="Calibri"/>
            </a:endParaRPr>
          </a:p>
        </p:txBody>
      </p:sp>
      <p:pic>
        <p:nvPicPr>
          <p:cNvPr id="8" name="Picture 7" descr="A close up of a sign&#10;&#10;Description automatically generated">
            <a:extLst>
              <a:ext uri="{FF2B5EF4-FFF2-40B4-BE49-F238E27FC236}">
                <a16:creationId xmlns:a16="http://schemas.microsoft.com/office/drawing/2014/main" id="{F1A97B15-F0C6-4326-B0E3-7BB09CB78E58}"/>
              </a:ext>
            </a:extLst>
          </p:cNvPr>
          <p:cNvPicPr>
            <a:picLocks noChangeAspect="1"/>
          </p:cNvPicPr>
          <p:nvPr/>
        </p:nvPicPr>
        <p:blipFill>
          <a:blip r:embed="rId2"/>
          <a:stretch>
            <a:fillRect/>
          </a:stretch>
        </p:blipFill>
        <p:spPr>
          <a:xfrm>
            <a:off x="10725150" y="154781"/>
            <a:ext cx="1302544" cy="654844"/>
          </a:xfrm>
          <a:prstGeom prst="rect">
            <a:avLst/>
          </a:prstGeom>
        </p:spPr>
      </p:pic>
      <p:sp>
        <p:nvSpPr>
          <p:cNvPr id="9" name="Double Bracket 8">
            <a:extLst>
              <a:ext uri="{FF2B5EF4-FFF2-40B4-BE49-F238E27FC236}">
                <a16:creationId xmlns:a16="http://schemas.microsoft.com/office/drawing/2014/main" id="{250E762F-5968-4C44-BF69-5017B11DC9AA}"/>
              </a:ext>
            </a:extLst>
          </p:cNvPr>
          <p:cNvSpPr/>
          <p:nvPr/>
        </p:nvSpPr>
        <p:spPr>
          <a:xfrm>
            <a:off x="468086" y="2100942"/>
            <a:ext cx="5159829" cy="4245428"/>
          </a:xfrm>
          <a:prstGeom prst="bracketPair">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12">
            <a:extLst>
              <a:ext uri="{FF2B5EF4-FFF2-40B4-BE49-F238E27FC236}">
                <a16:creationId xmlns:a16="http://schemas.microsoft.com/office/drawing/2014/main" id="{05F0E58D-6A43-4755-AE7A-B046D19E905A}"/>
              </a:ext>
            </a:extLst>
          </p:cNvPr>
          <p:cNvPicPr>
            <a:picLocks noChangeAspect="1"/>
          </p:cNvPicPr>
          <p:nvPr/>
        </p:nvPicPr>
        <p:blipFill>
          <a:blip r:embed="rId3"/>
          <a:stretch>
            <a:fillRect/>
          </a:stretch>
        </p:blipFill>
        <p:spPr>
          <a:xfrm rot="10800000">
            <a:off x="2656115" y="1758040"/>
            <a:ext cx="685800" cy="500744"/>
          </a:xfrm>
          <a:prstGeom prst="rect">
            <a:avLst/>
          </a:prstGeom>
        </p:spPr>
      </p:pic>
      <p:pic>
        <p:nvPicPr>
          <p:cNvPr id="13" name="Picture 12">
            <a:extLst>
              <a:ext uri="{FF2B5EF4-FFF2-40B4-BE49-F238E27FC236}">
                <a16:creationId xmlns:a16="http://schemas.microsoft.com/office/drawing/2014/main" id="{3CBAD7BA-4406-4C75-B7A6-020CE5D46691}"/>
              </a:ext>
            </a:extLst>
          </p:cNvPr>
          <p:cNvPicPr>
            <a:picLocks noChangeAspect="1"/>
          </p:cNvPicPr>
          <p:nvPr/>
        </p:nvPicPr>
        <p:blipFill>
          <a:blip r:embed="rId3"/>
          <a:stretch>
            <a:fillRect/>
          </a:stretch>
        </p:blipFill>
        <p:spPr>
          <a:xfrm>
            <a:off x="2732314" y="6232069"/>
            <a:ext cx="631372" cy="457201"/>
          </a:xfrm>
          <a:prstGeom prst="rect">
            <a:avLst/>
          </a:prstGeom>
        </p:spPr>
      </p:pic>
      <p:sp>
        <p:nvSpPr>
          <p:cNvPr id="21" name="Double Bracket 20">
            <a:extLst>
              <a:ext uri="{FF2B5EF4-FFF2-40B4-BE49-F238E27FC236}">
                <a16:creationId xmlns:a16="http://schemas.microsoft.com/office/drawing/2014/main" id="{6F465920-3607-4E00-AE1C-6E154B982698}"/>
              </a:ext>
            </a:extLst>
          </p:cNvPr>
          <p:cNvSpPr/>
          <p:nvPr/>
        </p:nvSpPr>
        <p:spPr>
          <a:xfrm>
            <a:off x="6411687" y="2100942"/>
            <a:ext cx="5279572" cy="4245428"/>
          </a:xfrm>
          <a:prstGeom prst="bracketPair">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2" name="Picture 12">
            <a:extLst>
              <a:ext uri="{FF2B5EF4-FFF2-40B4-BE49-F238E27FC236}">
                <a16:creationId xmlns:a16="http://schemas.microsoft.com/office/drawing/2014/main" id="{3B70582D-7DFB-4A39-9A66-3A45A0F67E27}"/>
              </a:ext>
            </a:extLst>
          </p:cNvPr>
          <p:cNvPicPr>
            <a:picLocks noChangeAspect="1"/>
          </p:cNvPicPr>
          <p:nvPr/>
        </p:nvPicPr>
        <p:blipFill>
          <a:blip r:embed="rId3"/>
          <a:stretch>
            <a:fillRect/>
          </a:stretch>
        </p:blipFill>
        <p:spPr>
          <a:xfrm rot="10800000">
            <a:off x="8708572" y="1758040"/>
            <a:ext cx="685800" cy="500744"/>
          </a:xfrm>
          <a:prstGeom prst="rect">
            <a:avLst/>
          </a:prstGeom>
        </p:spPr>
      </p:pic>
      <p:pic>
        <p:nvPicPr>
          <p:cNvPr id="23" name="Picture 22">
            <a:extLst>
              <a:ext uri="{FF2B5EF4-FFF2-40B4-BE49-F238E27FC236}">
                <a16:creationId xmlns:a16="http://schemas.microsoft.com/office/drawing/2014/main" id="{1DE6D3B1-2D83-4165-8FF3-9252AF11C915}"/>
              </a:ext>
            </a:extLst>
          </p:cNvPr>
          <p:cNvPicPr>
            <a:picLocks noChangeAspect="1"/>
          </p:cNvPicPr>
          <p:nvPr/>
        </p:nvPicPr>
        <p:blipFill>
          <a:blip r:embed="rId3"/>
          <a:stretch>
            <a:fillRect/>
          </a:stretch>
        </p:blipFill>
        <p:spPr>
          <a:xfrm>
            <a:off x="8763000" y="6232069"/>
            <a:ext cx="631372" cy="457201"/>
          </a:xfrm>
          <a:prstGeom prst="rect">
            <a:avLst/>
          </a:prstGeom>
        </p:spPr>
      </p:pic>
    </p:spTree>
    <p:extLst>
      <p:ext uri="{BB962C8B-B14F-4D97-AF65-F5344CB8AC3E}">
        <p14:creationId xmlns:p14="http://schemas.microsoft.com/office/powerpoint/2010/main" val="71541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7E854A-FA37-4A11-861A-25328BF45A82}"/>
              </a:ext>
            </a:extLst>
          </p:cNvPr>
          <p:cNvSpPr/>
          <p:nvPr/>
        </p:nvSpPr>
        <p:spPr>
          <a:xfrm>
            <a:off x="496520" y="1346445"/>
            <a:ext cx="11195537" cy="17096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11CBFA-C1A9-4420-BCC9-7BBF3D6BBB39}"/>
              </a:ext>
            </a:extLst>
          </p:cNvPr>
          <p:cNvSpPr>
            <a:spLocks noGrp="1"/>
          </p:cNvSpPr>
          <p:nvPr>
            <p:ph type="title"/>
          </p:nvPr>
        </p:nvSpPr>
        <p:spPr>
          <a:xfrm>
            <a:off x="839788" y="365125"/>
            <a:ext cx="10515600" cy="661256"/>
          </a:xfrm>
        </p:spPr>
        <p:txBody>
          <a:bodyPr/>
          <a:lstStyle/>
          <a:p>
            <a:r>
              <a:rPr lang="en-US" sz="3600" b="1">
                <a:cs typeface="Calibri Light"/>
              </a:rPr>
              <a:t>Children: Keeping us in mainstream</a:t>
            </a:r>
            <a:r>
              <a:rPr lang="en-US" sz="3600" b="1" baseline="30000">
                <a:cs typeface="Calibri Light"/>
              </a:rPr>
              <a:t>1</a:t>
            </a:r>
          </a:p>
        </p:txBody>
      </p:sp>
      <p:sp>
        <p:nvSpPr>
          <p:cNvPr id="4" name="Content Placeholder 3">
            <a:extLst>
              <a:ext uri="{FF2B5EF4-FFF2-40B4-BE49-F238E27FC236}">
                <a16:creationId xmlns:a16="http://schemas.microsoft.com/office/drawing/2014/main" id="{8E083AF2-BEA7-4F4C-9033-6A80A73A8EEA}"/>
              </a:ext>
            </a:extLst>
          </p:cNvPr>
          <p:cNvSpPr>
            <a:spLocks noGrp="1"/>
          </p:cNvSpPr>
          <p:nvPr>
            <p:ph sz="half" idx="2"/>
          </p:nvPr>
        </p:nvSpPr>
        <p:spPr>
          <a:xfrm>
            <a:off x="839788" y="3325691"/>
            <a:ext cx="5157787" cy="3459896"/>
          </a:xfrm>
        </p:spPr>
        <p:txBody>
          <a:bodyPr vert="horz" lIns="91440" tIns="45720" rIns="91440" bIns="45720" rtlCol="0" anchor="t">
            <a:normAutofit fontScale="62500" lnSpcReduction="20000"/>
          </a:bodyPr>
          <a:lstStyle/>
          <a:p>
            <a:pPr marL="285750" indent="-285750">
              <a:lnSpc>
                <a:spcPct val="120000"/>
              </a:lnSpc>
              <a:spcBef>
                <a:spcPts val="0"/>
              </a:spcBef>
              <a:spcAft>
                <a:spcPts val="600"/>
              </a:spcAft>
              <a:buFont typeface="Wingdings,Sans-Serif" panose="020B0604020202020204" pitchFamily="34" charset="0"/>
              <a:buChar char="ü"/>
            </a:pPr>
            <a:r>
              <a:rPr lang="en-US">
                <a:ea typeface="+mn-lt"/>
                <a:cs typeface="+mn-lt"/>
              </a:rPr>
              <a:t>'Shorter school days'</a:t>
            </a:r>
            <a:endParaRPr lang="en-US">
              <a:cs typeface="Calibri" panose="020F0502020204030204"/>
            </a:endParaRPr>
          </a:p>
          <a:p>
            <a:pPr marL="285750" indent="-285750">
              <a:lnSpc>
                <a:spcPct val="120000"/>
              </a:lnSpc>
              <a:spcBef>
                <a:spcPts val="0"/>
              </a:spcBef>
              <a:spcAft>
                <a:spcPts val="600"/>
              </a:spcAft>
              <a:buFont typeface="Wingdings,Sans-Serif" panose="020B0604020202020204" pitchFamily="34" charset="0"/>
              <a:buChar char="ü"/>
            </a:pPr>
            <a:r>
              <a:rPr lang="en-US">
                <a:ea typeface="+mn-lt"/>
                <a:cs typeface="+mn-lt"/>
              </a:rPr>
              <a:t>'Nurture group'</a:t>
            </a:r>
          </a:p>
          <a:p>
            <a:pPr marL="285750" indent="-285750">
              <a:lnSpc>
                <a:spcPct val="120000"/>
              </a:lnSpc>
              <a:spcBef>
                <a:spcPts val="0"/>
              </a:spcBef>
              <a:spcAft>
                <a:spcPts val="600"/>
              </a:spcAft>
              <a:buFont typeface="Wingdings,Sans-Serif" panose="020B0604020202020204" pitchFamily="34" charset="0"/>
              <a:buChar char="ü"/>
            </a:pPr>
            <a:r>
              <a:rPr lang="en-US">
                <a:ea typeface="+mn-lt"/>
                <a:cs typeface="+mn-lt"/>
              </a:rPr>
              <a:t>'Cuddling'</a:t>
            </a:r>
          </a:p>
          <a:p>
            <a:pPr marL="285750" indent="-285750">
              <a:lnSpc>
                <a:spcPct val="120000"/>
              </a:lnSpc>
              <a:spcBef>
                <a:spcPts val="0"/>
              </a:spcBef>
              <a:spcAft>
                <a:spcPts val="600"/>
              </a:spcAft>
              <a:buFont typeface="Wingdings,Sans-Serif" panose="020B0604020202020204" pitchFamily="34" charset="0"/>
              <a:buChar char="ü"/>
            </a:pPr>
            <a:r>
              <a:rPr lang="en-US">
                <a:ea typeface="+mn-lt"/>
                <a:cs typeface="+mn-lt"/>
              </a:rPr>
              <a:t>'Having time to talk'</a:t>
            </a:r>
          </a:p>
          <a:p>
            <a:pPr marL="285750" indent="-285750">
              <a:lnSpc>
                <a:spcPct val="120000"/>
              </a:lnSpc>
              <a:spcBef>
                <a:spcPts val="0"/>
              </a:spcBef>
              <a:spcAft>
                <a:spcPts val="600"/>
              </a:spcAft>
              <a:buFont typeface="Wingdings,Sans-Serif" panose="020B0604020202020204" pitchFamily="34" charset="0"/>
              <a:buChar char="ü"/>
            </a:pPr>
            <a:r>
              <a:rPr lang="en-US">
                <a:ea typeface="+mn-lt"/>
                <a:cs typeface="+mn-lt"/>
              </a:rPr>
              <a:t>'Help me make good choices'</a:t>
            </a:r>
          </a:p>
          <a:p>
            <a:pPr marL="285750" indent="-285750">
              <a:lnSpc>
                <a:spcPct val="120000"/>
              </a:lnSpc>
              <a:spcBef>
                <a:spcPts val="0"/>
              </a:spcBef>
              <a:spcAft>
                <a:spcPts val="600"/>
              </a:spcAft>
              <a:buFont typeface="Wingdings,Sans-Serif" panose="020B0604020202020204" pitchFamily="34" charset="0"/>
              <a:buChar char="ü"/>
            </a:pPr>
            <a:r>
              <a:rPr lang="en-US">
                <a:ea typeface="+mn-lt"/>
                <a:cs typeface="+mn-lt"/>
              </a:rPr>
              <a:t>'To bring in teddies and fidget cubes'</a:t>
            </a:r>
            <a:endParaRPr lang="en-US">
              <a:cs typeface="Calibri" panose="020F0502020204030204"/>
            </a:endParaRPr>
          </a:p>
        </p:txBody>
      </p:sp>
      <p:sp>
        <p:nvSpPr>
          <p:cNvPr id="6" name="Content Placeholder 5">
            <a:extLst>
              <a:ext uri="{FF2B5EF4-FFF2-40B4-BE49-F238E27FC236}">
                <a16:creationId xmlns:a16="http://schemas.microsoft.com/office/drawing/2014/main" id="{64777266-3AA2-493D-9F44-385B29C55E7B}"/>
              </a:ext>
            </a:extLst>
          </p:cNvPr>
          <p:cNvSpPr>
            <a:spLocks noGrp="1"/>
          </p:cNvSpPr>
          <p:nvPr>
            <p:ph sz="quarter" idx="4"/>
          </p:nvPr>
        </p:nvSpPr>
        <p:spPr>
          <a:xfrm>
            <a:off x="5673970" y="3315921"/>
            <a:ext cx="5749803" cy="3801819"/>
          </a:xfrm>
        </p:spPr>
        <p:txBody>
          <a:bodyPr vert="horz" lIns="91440" tIns="45720" rIns="91440" bIns="45720" rtlCol="0" anchor="t">
            <a:normAutofit fontScale="62500" lnSpcReduction="20000"/>
          </a:bodyPr>
          <a:lstStyle/>
          <a:p>
            <a:pPr marL="285750" indent="-285750">
              <a:lnSpc>
                <a:spcPct val="120000"/>
              </a:lnSpc>
              <a:spcBef>
                <a:spcPts val="0"/>
              </a:spcBef>
              <a:spcAft>
                <a:spcPts val="600"/>
              </a:spcAft>
              <a:buFont typeface="Wingdings,Sans-Serif" panose="020B0604020202020204" pitchFamily="34" charset="0"/>
              <a:buChar char="ü"/>
            </a:pPr>
            <a:r>
              <a:rPr lang="en-US">
                <a:cs typeface="Calibri"/>
              </a:rPr>
              <a:t>'If someone had explained the work.  I would have done it.  I'd have understood it'</a:t>
            </a:r>
            <a:endParaRPr lang="en-US">
              <a:ea typeface="+mn-lt"/>
              <a:cs typeface="+mn-lt"/>
            </a:endParaRPr>
          </a:p>
          <a:p>
            <a:pPr marL="285750" indent="-285750">
              <a:lnSpc>
                <a:spcPct val="120000"/>
              </a:lnSpc>
              <a:spcBef>
                <a:spcPts val="0"/>
              </a:spcBef>
              <a:spcAft>
                <a:spcPts val="600"/>
              </a:spcAft>
              <a:buFont typeface="Wingdings,Sans-Serif" panose="020B0604020202020204" pitchFamily="34" charset="0"/>
              <a:buChar char="ü"/>
            </a:pPr>
            <a:r>
              <a:rPr lang="en-US">
                <a:cs typeface="Calibri"/>
              </a:rPr>
              <a:t>'If they had given you a list, like a power point.  It tells you; you need to this, then this and this'</a:t>
            </a:r>
            <a:endParaRPr lang="en-US">
              <a:ea typeface="+mn-lt"/>
              <a:cs typeface="+mn-lt"/>
            </a:endParaRPr>
          </a:p>
          <a:p>
            <a:pPr marL="285750" indent="-285750">
              <a:lnSpc>
                <a:spcPct val="120000"/>
              </a:lnSpc>
              <a:spcBef>
                <a:spcPts val="0"/>
              </a:spcBef>
              <a:spcAft>
                <a:spcPts val="600"/>
              </a:spcAft>
              <a:buFont typeface="Wingdings,Sans-Serif" panose="020B0604020202020204" pitchFamily="34" charset="0"/>
              <a:buChar char="ü"/>
            </a:pPr>
            <a:r>
              <a:rPr lang="en-US">
                <a:cs typeface="Calibri"/>
              </a:rPr>
              <a:t>'I need more staff helping, explaining things, </a:t>
            </a:r>
            <a:r>
              <a:rPr lang="en-US" err="1">
                <a:cs typeface="Calibri"/>
              </a:rPr>
              <a:t>maths</a:t>
            </a:r>
            <a:r>
              <a:rPr lang="en-US">
                <a:cs typeface="Calibri"/>
              </a:rPr>
              <a:t> was the only lesson I could get because I have dyslexia. They weren't helping with that'</a:t>
            </a:r>
            <a:endParaRPr lang="en-US">
              <a:ea typeface="+mn-lt"/>
              <a:cs typeface="+mn-lt"/>
            </a:endParaRPr>
          </a:p>
          <a:p>
            <a:pPr marL="285750" indent="-285750">
              <a:lnSpc>
                <a:spcPct val="120000"/>
              </a:lnSpc>
              <a:spcBef>
                <a:spcPts val="0"/>
              </a:spcBef>
              <a:spcAft>
                <a:spcPts val="600"/>
              </a:spcAft>
              <a:buFont typeface="Wingdings,Sans-Serif" panose="020B0604020202020204" pitchFamily="34" charset="0"/>
              <a:buChar char="ü"/>
            </a:pPr>
            <a:r>
              <a:rPr lang="en-US">
                <a:cs typeface="Calibri"/>
              </a:rPr>
              <a:t>'Maybe not restrain me as much'</a:t>
            </a:r>
            <a:endParaRPr lang="en-US">
              <a:ea typeface="+mn-lt"/>
              <a:cs typeface="+mn-lt"/>
            </a:endParaRPr>
          </a:p>
          <a:p>
            <a:pPr marL="285750" indent="-285750">
              <a:lnSpc>
                <a:spcPct val="120000"/>
              </a:lnSpc>
              <a:spcBef>
                <a:spcPts val="0"/>
              </a:spcBef>
              <a:spcAft>
                <a:spcPts val="600"/>
              </a:spcAft>
              <a:buFont typeface="Wingdings,Sans-Serif" panose="020B0604020202020204" pitchFamily="34" charset="0"/>
              <a:buChar char="ü"/>
            </a:pPr>
            <a:r>
              <a:rPr lang="en-US">
                <a:cs typeface="Calibri"/>
              </a:rPr>
              <a:t>'The more they shout, the more I shout'</a:t>
            </a:r>
            <a:endParaRPr lang="en-US">
              <a:ea typeface="+mn-lt"/>
              <a:cs typeface="+mn-lt"/>
            </a:endParaRPr>
          </a:p>
          <a:p>
            <a:pPr marL="285750" indent="-285750">
              <a:lnSpc>
                <a:spcPct val="120000"/>
              </a:lnSpc>
              <a:spcBef>
                <a:spcPts val="0"/>
              </a:spcBef>
              <a:spcAft>
                <a:spcPts val="600"/>
              </a:spcAft>
              <a:buFont typeface="Wingdings,Sans-Serif" panose="020B0604020202020204" pitchFamily="34" charset="0"/>
              <a:buChar char="ü"/>
            </a:pPr>
            <a:r>
              <a:rPr lang="en-US">
                <a:cs typeface="Calibri"/>
              </a:rPr>
              <a:t>'Football calms me down when I am with my friends'</a:t>
            </a:r>
          </a:p>
        </p:txBody>
      </p:sp>
      <p:pic>
        <p:nvPicPr>
          <p:cNvPr id="7" name="Picture 7" descr="Graphical user interface, text, website&#10;&#10;Description automatically generated">
            <a:extLst>
              <a:ext uri="{FF2B5EF4-FFF2-40B4-BE49-F238E27FC236}">
                <a16:creationId xmlns:a16="http://schemas.microsoft.com/office/drawing/2014/main" id="{44891995-DE48-49EF-9427-3AA4C18ED7FE}"/>
              </a:ext>
            </a:extLst>
          </p:cNvPr>
          <p:cNvPicPr>
            <a:picLocks noChangeAspect="1"/>
          </p:cNvPicPr>
          <p:nvPr/>
        </p:nvPicPr>
        <p:blipFill>
          <a:blip r:embed="rId2"/>
          <a:stretch>
            <a:fillRect/>
          </a:stretch>
        </p:blipFill>
        <p:spPr>
          <a:xfrm>
            <a:off x="10706100" y="207168"/>
            <a:ext cx="1304925" cy="657225"/>
          </a:xfrm>
          <a:prstGeom prst="rect">
            <a:avLst/>
          </a:prstGeom>
        </p:spPr>
      </p:pic>
      <p:sp>
        <p:nvSpPr>
          <p:cNvPr id="11" name="TextBox 10">
            <a:extLst>
              <a:ext uri="{FF2B5EF4-FFF2-40B4-BE49-F238E27FC236}">
                <a16:creationId xmlns:a16="http://schemas.microsoft.com/office/drawing/2014/main" id="{93750A14-DC4F-42DE-81B3-D589C4D1D915}"/>
              </a:ext>
            </a:extLst>
          </p:cNvPr>
          <p:cNvSpPr txBox="1"/>
          <p:nvPr/>
        </p:nvSpPr>
        <p:spPr>
          <a:xfrm>
            <a:off x="4384919" y="1493226"/>
            <a:ext cx="274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Abadi Extra Light"/>
              </a:rPr>
              <a:t>What helps?</a:t>
            </a:r>
          </a:p>
        </p:txBody>
      </p:sp>
      <p:sp>
        <p:nvSpPr>
          <p:cNvPr id="13" name="Flowchart: Delay 12">
            <a:extLst>
              <a:ext uri="{FF2B5EF4-FFF2-40B4-BE49-F238E27FC236}">
                <a16:creationId xmlns:a16="http://schemas.microsoft.com/office/drawing/2014/main" id="{E0E1AB12-1058-4078-BFD4-F430417AB675}"/>
              </a:ext>
            </a:extLst>
          </p:cNvPr>
          <p:cNvSpPr/>
          <p:nvPr/>
        </p:nvSpPr>
        <p:spPr>
          <a:xfrm rot="16200000">
            <a:off x="2570712" y="2150636"/>
            <a:ext cx="615461" cy="1201615"/>
          </a:xfrm>
          <a:prstGeom prst="flowChartDelay">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9865BD1-0DA0-46BF-8EBF-056052881AC1}"/>
              </a:ext>
            </a:extLst>
          </p:cNvPr>
          <p:cNvSpPr>
            <a:spLocks noGrp="1"/>
          </p:cNvSpPr>
          <p:nvPr>
            <p:ph type="body" idx="1"/>
          </p:nvPr>
        </p:nvSpPr>
        <p:spPr>
          <a:xfrm>
            <a:off x="2539634" y="2247778"/>
            <a:ext cx="800711" cy="814143"/>
          </a:xfrm>
        </p:spPr>
        <p:txBody>
          <a:bodyPr/>
          <a:lstStyle/>
          <a:p>
            <a:r>
              <a:rPr lang="en-US">
                <a:latin typeface="Abadi Extra Light"/>
                <a:cs typeface="Calibri"/>
              </a:rPr>
              <a:t>KS1</a:t>
            </a:r>
          </a:p>
        </p:txBody>
      </p:sp>
      <p:sp>
        <p:nvSpPr>
          <p:cNvPr id="14" name="Flowchart: Delay 13">
            <a:extLst>
              <a:ext uri="{FF2B5EF4-FFF2-40B4-BE49-F238E27FC236}">
                <a16:creationId xmlns:a16="http://schemas.microsoft.com/office/drawing/2014/main" id="{A83D95C0-9C9F-430D-917D-E07076349D90}"/>
              </a:ext>
            </a:extLst>
          </p:cNvPr>
          <p:cNvSpPr/>
          <p:nvPr/>
        </p:nvSpPr>
        <p:spPr>
          <a:xfrm rot="16200000">
            <a:off x="8188019" y="2150636"/>
            <a:ext cx="615461" cy="1201615"/>
          </a:xfrm>
          <a:prstGeom prst="flowChartDelay">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125C49B-B7EB-43C5-9D6A-B02B56681006}"/>
              </a:ext>
            </a:extLst>
          </p:cNvPr>
          <p:cNvSpPr>
            <a:spLocks noGrp="1"/>
          </p:cNvSpPr>
          <p:nvPr>
            <p:ph type="body" sz="quarter" idx="3"/>
          </p:nvPr>
        </p:nvSpPr>
        <p:spPr>
          <a:xfrm>
            <a:off x="8008815" y="2218471"/>
            <a:ext cx="982419" cy="814143"/>
          </a:xfrm>
        </p:spPr>
        <p:txBody>
          <a:bodyPr/>
          <a:lstStyle/>
          <a:p>
            <a:r>
              <a:rPr lang="en-US">
                <a:latin typeface="Abadi Extra Light"/>
                <a:cs typeface="Calibri"/>
              </a:rPr>
              <a:t>KS2/3</a:t>
            </a:r>
          </a:p>
        </p:txBody>
      </p:sp>
    </p:spTree>
    <p:extLst>
      <p:ext uri="{BB962C8B-B14F-4D97-AF65-F5344CB8AC3E}">
        <p14:creationId xmlns:p14="http://schemas.microsoft.com/office/powerpoint/2010/main" val="285174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13159F-62D6-43CB-9CAD-582644FE6334}"/>
              </a:ext>
            </a:extLst>
          </p:cNvPr>
          <p:cNvSpPr txBox="1"/>
          <p:nvPr/>
        </p:nvSpPr>
        <p:spPr>
          <a:xfrm>
            <a:off x="356190" y="338470"/>
            <a:ext cx="6935719"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Advisory group of children: Alternatives</a:t>
            </a:r>
            <a:r>
              <a:rPr lang="en-GB" b="1">
                <a:cs typeface="Calibri"/>
              </a:rPr>
              <a:t> to isolation booths</a:t>
            </a:r>
            <a:endParaRPr lang="en-US" b="1">
              <a:cs typeface="Calibri" panose="020F0502020204030204"/>
            </a:endParaRPr>
          </a:p>
          <a:p>
            <a:endParaRPr lang="en-GB" b="1">
              <a:cs typeface="Calibri"/>
            </a:endParaRPr>
          </a:p>
          <a:p>
            <a:pPr marL="285750" indent="-285750">
              <a:lnSpc>
                <a:spcPct val="150000"/>
              </a:lnSpc>
              <a:buFont typeface="Arial"/>
              <a:buChar char="•"/>
            </a:pPr>
            <a:r>
              <a:rPr lang="en-GB">
                <a:cs typeface="Calibri"/>
              </a:rPr>
              <a:t>12 children aged 8-16 with permanent school exclusions</a:t>
            </a:r>
          </a:p>
          <a:p>
            <a:pPr marL="285750" indent="-285750">
              <a:lnSpc>
                <a:spcPct val="150000"/>
              </a:lnSpc>
              <a:buFont typeface="Arial"/>
              <a:buChar char="•"/>
            </a:pPr>
            <a:endParaRPr lang="en-GB">
              <a:cs typeface="Calibri"/>
            </a:endParaRPr>
          </a:p>
          <a:p>
            <a:pPr marL="285750" indent="-285750">
              <a:lnSpc>
                <a:spcPct val="150000"/>
              </a:lnSpc>
              <a:buFont typeface="Arial"/>
              <a:buChar char="•"/>
            </a:pPr>
            <a:r>
              <a:rPr lang="en-GB">
                <a:ea typeface="+mn-lt"/>
                <a:cs typeface="+mn-lt"/>
              </a:rPr>
              <a:t>All 12 children agreed isolation booths do not modify or improve behaviour and in most cases, makes it worse. </a:t>
            </a:r>
          </a:p>
          <a:p>
            <a:pPr marL="742950" lvl="1" indent="-285750">
              <a:lnSpc>
                <a:spcPct val="150000"/>
              </a:lnSpc>
              <a:buFont typeface="Arial"/>
              <a:buChar char="•"/>
            </a:pPr>
            <a:r>
              <a:rPr lang="en-GB">
                <a:ea typeface="+mn-lt"/>
                <a:cs typeface="+mn-lt"/>
              </a:rPr>
              <a:t>One child argued that some type of isolation system was needed because disruptive children should not be allowed in classrooms; the other children did not respond or agree with this view. </a:t>
            </a:r>
          </a:p>
          <a:p>
            <a:pPr marL="742950" lvl="1" indent="-285750">
              <a:lnSpc>
                <a:spcPct val="150000"/>
              </a:lnSpc>
              <a:buFont typeface="Arial"/>
              <a:buChar char="•"/>
            </a:pPr>
            <a:r>
              <a:rPr lang="en-GB">
                <a:ea typeface="+mn-lt"/>
                <a:cs typeface="+mn-lt"/>
              </a:rPr>
              <a:t>The outcome of the discussion was that the children voted unanimously that the main change needed to improve mainstream education was the removal of all isolation booths, and this forms the basis of recommendation 1 in this report.</a:t>
            </a:r>
            <a:endParaRPr lang="en-GB">
              <a:cs typeface="Calibri"/>
            </a:endParaRPr>
          </a:p>
          <a:p>
            <a:endParaRPr lang="en-GB">
              <a:cs typeface="Calibri"/>
            </a:endParaRPr>
          </a:p>
        </p:txBody>
      </p:sp>
      <p:pic>
        <p:nvPicPr>
          <p:cNvPr id="3" name="Picture 3" descr="Icon&#10;&#10;Description automatically generated">
            <a:extLst>
              <a:ext uri="{FF2B5EF4-FFF2-40B4-BE49-F238E27FC236}">
                <a16:creationId xmlns:a16="http://schemas.microsoft.com/office/drawing/2014/main" id="{60FDABDE-9BB6-4409-BAB3-290E06816E05}"/>
              </a:ext>
            </a:extLst>
          </p:cNvPr>
          <p:cNvPicPr>
            <a:picLocks noChangeAspect="1"/>
          </p:cNvPicPr>
          <p:nvPr/>
        </p:nvPicPr>
        <p:blipFill>
          <a:blip r:embed="rId2"/>
          <a:stretch>
            <a:fillRect/>
          </a:stretch>
        </p:blipFill>
        <p:spPr>
          <a:xfrm>
            <a:off x="7682529" y="3120915"/>
            <a:ext cx="4001385" cy="3039887"/>
          </a:xfrm>
          <a:prstGeom prst="rect">
            <a:avLst/>
          </a:prstGeom>
        </p:spPr>
      </p:pic>
    </p:spTree>
    <p:extLst>
      <p:ext uri="{BB962C8B-B14F-4D97-AF65-F5344CB8AC3E}">
        <p14:creationId xmlns:p14="http://schemas.microsoft.com/office/powerpoint/2010/main" val="100626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5" descr="Table&#10;&#10;Description automatically generated">
            <a:extLst>
              <a:ext uri="{FF2B5EF4-FFF2-40B4-BE49-F238E27FC236}">
                <a16:creationId xmlns:a16="http://schemas.microsoft.com/office/drawing/2014/main" id="{5623F5EE-1998-4697-9C1C-3DCB78C2DD93}"/>
              </a:ext>
            </a:extLst>
          </p:cNvPr>
          <p:cNvPicPr>
            <a:picLocks noGrp="1" noChangeAspect="1"/>
          </p:cNvPicPr>
          <p:nvPr>
            <p:ph type="pic" idx="1"/>
          </p:nvPr>
        </p:nvPicPr>
        <p:blipFill rotWithShape="1">
          <a:blip r:embed="rId2"/>
          <a:srcRect l="254" r="254"/>
          <a:stretch/>
        </p:blipFill>
        <p:spPr>
          <a:xfrm>
            <a:off x="5239948" y="2286000"/>
            <a:ext cx="5536527" cy="4343400"/>
          </a:xfrm>
        </p:spPr>
      </p:pic>
      <p:sp>
        <p:nvSpPr>
          <p:cNvPr id="4" name="Text Placeholder 3">
            <a:extLst>
              <a:ext uri="{FF2B5EF4-FFF2-40B4-BE49-F238E27FC236}">
                <a16:creationId xmlns:a16="http://schemas.microsoft.com/office/drawing/2014/main" id="{6052B8AD-AA2B-4814-B103-A00205740F57}"/>
              </a:ext>
            </a:extLst>
          </p:cNvPr>
          <p:cNvSpPr>
            <a:spLocks noGrp="1"/>
          </p:cNvSpPr>
          <p:nvPr>
            <p:ph type="body" sz="half" idx="2"/>
          </p:nvPr>
        </p:nvSpPr>
        <p:spPr>
          <a:xfrm>
            <a:off x="305650" y="2286664"/>
            <a:ext cx="4542160" cy="3951961"/>
          </a:xfrm>
        </p:spPr>
        <p:txBody>
          <a:bodyPr vert="horz" wrap="square" lIns="91440" tIns="45720" rIns="91440" bIns="45720" rtlCol="0" anchor="t">
            <a:noAutofit/>
          </a:bodyPr>
          <a:lstStyle/>
          <a:p>
            <a:r>
              <a:rPr lang="en-US" sz="2400"/>
              <a:t>Of the forty-one caregivers who took part in the original study, five met the criteria for this article: </a:t>
            </a:r>
            <a:endParaRPr lang="en-US" sz="2400">
              <a:cs typeface="Calibri"/>
            </a:endParaRPr>
          </a:p>
          <a:p>
            <a:pPr marL="285750" indent="-228600">
              <a:buFont typeface="Arial" panose="020B0604020202020204" pitchFamily="34" charset="0"/>
              <a:buChar char="•"/>
            </a:pPr>
            <a:r>
              <a:rPr lang="en-US" sz="2400"/>
              <a:t>They had a child with a diagnosis of autism</a:t>
            </a:r>
            <a:endParaRPr lang="en-US" sz="2400">
              <a:cs typeface="Calibri"/>
            </a:endParaRPr>
          </a:p>
          <a:p>
            <a:pPr marL="285750" indent="-228600">
              <a:buFont typeface="Arial" panose="020B0604020202020204" pitchFamily="34" charset="0"/>
              <a:buChar char="•"/>
            </a:pPr>
            <a:r>
              <a:rPr lang="en-US" sz="2400"/>
              <a:t>They had a child who had received fixed-period and/or permanent exclusions</a:t>
            </a:r>
            <a:endParaRPr lang="en-US" sz="2400">
              <a:cs typeface="Calibri"/>
            </a:endParaRPr>
          </a:p>
          <a:p>
            <a:pPr indent="-228600">
              <a:buFont typeface="Arial" panose="020B0604020202020204" pitchFamily="34" charset="0"/>
              <a:buChar char="•"/>
            </a:pPr>
            <a:endParaRPr lang="en-US" sz="1500"/>
          </a:p>
        </p:txBody>
      </p:sp>
      <p:sp>
        <p:nvSpPr>
          <p:cNvPr id="6" name="Title 5">
            <a:extLst>
              <a:ext uri="{FF2B5EF4-FFF2-40B4-BE49-F238E27FC236}">
                <a16:creationId xmlns:a16="http://schemas.microsoft.com/office/drawing/2014/main" id="{95769024-3D71-4CC3-B1ED-5B91291CC421}"/>
              </a:ext>
            </a:extLst>
          </p:cNvPr>
          <p:cNvSpPr>
            <a:spLocks noGrp="1"/>
          </p:cNvSpPr>
          <p:nvPr>
            <p:ph type="title"/>
          </p:nvPr>
        </p:nvSpPr>
        <p:spPr>
          <a:xfrm>
            <a:off x="1264603" y="228600"/>
            <a:ext cx="10927397" cy="1600200"/>
          </a:xfrm>
        </p:spPr>
        <p:txBody>
          <a:bodyPr>
            <a:normAutofit fontScale="90000"/>
          </a:bodyPr>
          <a:lstStyle/>
          <a:p>
            <a:r>
              <a:rPr lang="en-GB">
                <a:latin typeface="+mn-lt"/>
              </a:rPr>
              <a:t>Martin-Denham, S. (2022) The road to school exclusion: An interpretative phenomenological analysis of interviews with parents of children with autism in the UK. [Accepted: </a:t>
            </a:r>
            <a:r>
              <a:rPr lang="en-GB" i="1">
                <a:latin typeface="+mn-lt"/>
              </a:rPr>
              <a:t>Support for Learning</a:t>
            </a:r>
            <a:r>
              <a:rPr lang="en-GB">
                <a:latin typeface="+mn-lt"/>
              </a:rPr>
              <a:t>].</a:t>
            </a:r>
          </a:p>
        </p:txBody>
      </p:sp>
    </p:spTree>
    <p:extLst>
      <p:ext uri="{BB962C8B-B14F-4D97-AF65-F5344CB8AC3E}">
        <p14:creationId xmlns:p14="http://schemas.microsoft.com/office/powerpoint/2010/main" val="30616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C421F55-84AB-49C7-8482-BDC16C77005A}"/>
              </a:ext>
            </a:extLst>
          </p:cNvPr>
          <p:cNvGraphicFramePr>
            <a:graphicFrameLocks/>
          </p:cNvGraphicFramePr>
          <p:nvPr>
            <p:extLst>
              <p:ext uri="{D42A27DB-BD31-4B8C-83A1-F6EECF244321}">
                <p14:modId xmlns:p14="http://schemas.microsoft.com/office/powerpoint/2010/main" val="3503806636"/>
              </p:ext>
            </p:extLst>
          </p:nvPr>
        </p:nvGraphicFramePr>
        <p:xfrm>
          <a:off x="886119" y="157795"/>
          <a:ext cx="10467679" cy="29813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F673AABD-CF9A-4F03-970D-6D3ED04B3330}"/>
              </a:ext>
            </a:extLst>
          </p:cNvPr>
          <p:cNvGraphicFramePr>
            <a:graphicFrameLocks noGrp="1"/>
          </p:cNvGraphicFramePr>
          <p:nvPr>
            <p:extLst>
              <p:ext uri="{D42A27DB-BD31-4B8C-83A1-F6EECF244321}">
                <p14:modId xmlns:p14="http://schemas.microsoft.com/office/powerpoint/2010/main" val="3720246095"/>
              </p:ext>
            </p:extLst>
          </p:nvPr>
        </p:nvGraphicFramePr>
        <p:xfrm>
          <a:off x="886119" y="3267817"/>
          <a:ext cx="10467680" cy="3432388"/>
        </p:xfrm>
        <a:graphic>
          <a:graphicData uri="http://schemas.openxmlformats.org/drawingml/2006/table">
            <a:tbl>
              <a:tblPr>
                <a:tableStyleId>{5C22544A-7EE6-4342-B048-85BDC9FD1C3A}</a:tableStyleId>
              </a:tblPr>
              <a:tblGrid>
                <a:gridCol w="197918">
                  <a:extLst>
                    <a:ext uri="{9D8B030D-6E8A-4147-A177-3AD203B41FA5}">
                      <a16:colId xmlns:a16="http://schemas.microsoft.com/office/drawing/2014/main" val="2653630579"/>
                    </a:ext>
                  </a:extLst>
                </a:gridCol>
                <a:gridCol w="2419002">
                  <a:extLst>
                    <a:ext uri="{9D8B030D-6E8A-4147-A177-3AD203B41FA5}">
                      <a16:colId xmlns:a16="http://schemas.microsoft.com/office/drawing/2014/main" val="4205232617"/>
                    </a:ext>
                  </a:extLst>
                </a:gridCol>
                <a:gridCol w="197918">
                  <a:extLst>
                    <a:ext uri="{9D8B030D-6E8A-4147-A177-3AD203B41FA5}">
                      <a16:colId xmlns:a16="http://schemas.microsoft.com/office/drawing/2014/main" val="1401769403"/>
                    </a:ext>
                  </a:extLst>
                </a:gridCol>
                <a:gridCol w="2419002">
                  <a:extLst>
                    <a:ext uri="{9D8B030D-6E8A-4147-A177-3AD203B41FA5}">
                      <a16:colId xmlns:a16="http://schemas.microsoft.com/office/drawing/2014/main" val="1334394063"/>
                    </a:ext>
                  </a:extLst>
                </a:gridCol>
                <a:gridCol w="197918">
                  <a:extLst>
                    <a:ext uri="{9D8B030D-6E8A-4147-A177-3AD203B41FA5}">
                      <a16:colId xmlns:a16="http://schemas.microsoft.com/office/drawing/2014/main" val="3289584192"/>
                    </a:ext>
                  </a:extLst>
                </a:gridCol>
                <a:gridCol w="2419002">
                  <a:extLst>
                    <a:ext uri="{9D8B030D-6E8A-4147-A177-3AD203B41FA5}">
                      <a16:colId xmlns:a16="http://schemas.microsoft.com/office/drawing/2014/main" val="4165943218"/>
                    </a:ext>
                  </a:extLst>
                </a:gridCol>
                <a:gridCol w="197918">
                  <a:extLst>
                    <a:ext uri="{9D8B030D-6E8A-4147-A177-3AD203B41FA5}">
                      <a16:colId xmlns:a16="http://schemas.microsoft.com/office/drawing/2014/main" val="2583953894"/>
                    </a:ext>
                  </a:extLst>
                </a:gridCol>
                <a:gridCol w="2419002">
                  <a:extLst>
                    <a:ext uri="{9D8B030D-6E8A-4147-A177-3AD203B41FA5}">
                      <a16:colId xmlns:a16="http://schemas.microsoft.com/office/drawing/2014/main" val="1304043324"/>
                    </a:ext>
                  </a:extLst>
                </a:gridCol>
              </a:tblGrid>
              <a:tr h="159059">
                <a:tc>
                  <a:txBody>
                    <a:bodyPr/>
                    <a:lstStyle/>
                    <a:p>
                      <a:pPr algn="ctr" fontAlgn="ctr"/>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Parent requests SaLT referral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discloses suicidal feelings to caregivers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placed on school report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School declines EHCP Assessment request</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2906950111"/>
                  </a:ext>
                </a:extLst>
              </a:tr>
              <a:tr h="159059">
                <a:tc>
                  <a:txBody>
                    <a:bodyPr/>
                    <a:lstStyle/>
                    <a:p>
                      <a:pPr algn="ctr" fontAlgn="ctr"/>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err="1">
                          <a:effectLst/>
                        </a:rPr>
                        <a:t>SaLT</a:t>
                      </a:r>
                      <a:r>
                        <a:rPr lang="en-GB" sz="1000" u="none" strike="noStrike">
                          <a:effectLst/>
                        </a:rPr>
                        <a:t> Finds no concerns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Caregivers tell child about ASD diagnosis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Multiple fixed-period exclusions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move</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810557128"/>
                  </a:ext>
                </a:extLst>
              </a:tr>
              <a:tr h="265099">
                <a:tc>
                  <a:txBody>
                    <a:bodyPr/>
                    <a:lstStyle/>
                    <a:p>
                      <a:pPr algn="ctr" fontAlgn="ctr"/>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reports disruptive behaviour to parent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assaults a pupil in school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physically assaulted by another child, resulting in dislocated finger</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bullied for being different</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965425636"/>
                  </a:ext>
                </a:extLst>
              </a:tr>
              <a:tr h="265099">
                <a:tc>
                  <a:txBody>
                    <a:bodyPr/>
                    <a:lstStyle/>
                    <a:p>
                      <a:pPr algn="ctr" fontAlgn="ctr"/>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Parent requests consultant referral, consultant, no concerns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First fixed-period exclusion</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reports incident to school, dismissed as accident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requested managed move, managed move agreed to PRU</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181720039"/>
                  </a:ext>
                </a:extLst>
              </a:tr>
              <a:tr h="159059">
                <a:tc>
                  <a:txBody>
                    <a:bodyPr/>
                    <a:lstStyle/>
                    <a:p>
                      <a:pPr algn="ctr" fontAlgn="ctr"/>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Consultant discharges with no concerns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refers child to CAHMS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Caregivers contact police about disability discrimination</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move to PRU</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1556918116"/>
                  </a:ext>
                </a:extLst>
              </a:tr>
              <a:tr h="265099">
                <a:tc>
                  <a:txBody>
                    <a:bodyPr/>
                    <a:lstStyle/>
                    <a:p>
                      <a:pPr algn="ctr" fontAlgn="ctr"/>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arranges referral to consultant, child diagnosed with ASD</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solidFill>
                            <a:srgbClr val="FF0000"/>
                          </a:solidFill>
                          <a:effectLst/>
                        </a:rPr>
                        <a:t>Multiple fixed-period exclusions </a:t>
                      </a:r>
                      <a:endParaRPr lang="en-GB" sz="1000" b="0" i="0" u="none" strike="noStrike">
                        <a:solidFill>
                          <a:srgbClr val="FF0000"/>
                        </a:solidFill>
                        <a:effectLst/>
                        <a:latin typeface="Calibri"/>
                      </a:endParaRPr>
                    </a:p>
                  </a:txBody>
                  <a:tcPr marL="6627" marR="6627" marT="6627" marB="0"/>
                </a:tc>
                <a:tc>
                  <a:txBody>
                    <a:bodyPr/>
                    <a:lstStyle/>
                    <a:p>
                      <a:pPr algn="ctr" fontAlgn="ctr"/>
                      <a:r>
                        <a:rPr lang="en-GB" sz="1000" u="none" strike="noStrike">
                          <a:effectLst/>
                        </a:rPr>
                        <a:t>30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Police interviews result in no further action</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Bespoke curriculum implemented, vocational college training agreed</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86829512"/>
                  </a:ext>
                </a:extLst>
              </a:tr>
              <a:tr h="265099">
                <a:tc>
                  <a:txBody>
                    <a:bodyPr/>
                    <a:lstStyle/>
                    <a:p>
                      <a:pPr algn="ctr" fontAlgn="ctr"/>
                      <a:r>
                        <a:rPr lang="en-GB" sz="1000" u="none" strike="noStrike">
                          <a:effectLst/>
                        </a:rPr>
                        <a:t>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Caregivers request assessment for an EHCP</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solidFill>
                            <a:srgbClr val="FF0000"/>
                          </a:solidFill>
                          <a:effectLst/>
                        </a:rPr>
                        <a:t>Multiple fixed-period exclusions</a:t>
                      </a:r>
                      <a:endParaRPr lang="en-GB" sz="1000" b="0"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Mother requested a managed move/EHCP assessment by school</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passing exams</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2011938600"/>
                  </a:ext>
                </a:extLst>
              </a:tr>
              <a:tr h="159059">
                <a:tc>
                  <a:txBody>
                    <a:bodyPr/>
                    <a:lstStyle/>
                    <a:p>
                      <a:pPr algn="ctr" fontAlgn="ctr"/>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School decline caregiver request for EHCP</a:t>
                      </a:r>
                      <a:endParaRPr lang="en-GB" sz="1000" b="1"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CAMHS suspect ADHD and refer to CYPS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School declines Managed Move and EHCP needs assessment</a:t>
                      </a:r>
                      <a:endParaRPr lang="en-GB" sz="1000" b="1"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School 3 submits EHC assessment request</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extLst>
                  <a:ext uri="{0D108BD9-81ED-4DB2-BD59-A6C34878D82A}">
                    <a16:rowId xmlns:a16="http://schemas.microsoft.com/office/drawing/2014/main" val="2658164657"/>
                  </a:ext>
                </a:extLst>
              </a:tr>
              <a:tr h="159059">
                <a:tc>
                  <a:txBody>
                    <a:bodyPr/>
                    <a:lstStyle/>
                    <a:p>
                      <a:pPr algn="ctr" fontAlgn="ctr"/>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Educational psychologist assessment arranged by school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Mutiple fixed-period exclusions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Mother prescribed beta blockers for anxiety</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EHCP needs assessment rejected</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641573054"/>
                  </a:ext>
                </a:extLst>
              </a:tr>
              <a:tr h="265099">
                <a:tc>
                  <a:txBody>
                    <a:bodyPr/>
                    <a:lstStyle/>
                    <a:p>
                      <a:pPr algn="ctr" fontAlgn="ctr"/>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Educational psychologist finds no learning difficulties</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CYPS diagnose ADHD, child medicated for ADHD</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Child assaults pupil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EHCP assessment refusal appealed, school 3 provide supporting evidence</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3291319338"/>
                  </a:ext>
                </a:extLst>
              </a:tr>
              <a:tr h="159059">
                <a:tc>
                  <a:txBody>
                    <a:bodyPr/>
                    <a:lstStyle/>
                    <a:p>
                      <a:pPr algn="ctr" fontAlgn="ctr"/>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SENCO requests assessment for EHCP</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23</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Caregivers report bullying to school</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35</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solidFill>
                            <a:srgbClr val="FF0000"/>
                          </a:solidFill>
                          <a:effectLst/>
                        </a:rPr>
                        <a:t>Permanent school exclusion</a:t>
                      </a:r>
                      <a:endParaRPr lang="en-GB" sz="1000" b="0"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47</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EHCP assessment decision overturned, EHCP granted</a:t>
                      </a:r>
                      <a:endParaRPr lang="en-GB" sz="1000" b="0" i="0" u="none" strike="noStrike">
                        <a:solidFill>
                          <a:srgbClr val="000000"/>
                        </a:solidFill>
                        <a:effectLst/>
                        <a:latin typeface="Calibri" panose="020F0502020204030204" pitchFamily="34" charset="0"/>
                      </a:endParaRPr>
                    </a:p>
                  </a:txBody>
                  <a:tcPr marL="6627" marR="6627" marT="6627" marB="0"/>
                </a:tc>
                <a:extLst>
                  <a:ext uri="{0D108BD9-81ED-4DB2-BD59-A6C34878D82A}">
                    <a16:rowId xmlns:a16="http://schemas.microsoft.com/office/drawing/2014/main" val="518141399"/>
                  </a:ext>
                </a:extLst>
              </a:tr>
              <a:tr h="265099">
                <a:tc>
                  <a:txBody>
                    <a:bodyPr/>
                    <a:lstStyle/>
                    <a:p>
                      <a:pPr algn="ctr" fontAlgn="ctr"/>
                      <a:r>
                        <a:rPr lang="en-GB" sz="1000" u="none" strike="noStrike">
                          <a:effectLst/>
                        </a:rPr>
                        <a:t>12</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rgbClr val="FF0000"/>
                          </a:solidFill>
                          <a:effectLst/>
                        </a:rPr>
                        <a:t>LA decline assessment for EHCP</a:t>
                      </a:r>
                      <a:endParaRPr lang="en-GB" sz="1000" b="1" i="0" u="none" strike="noStrike">
                        <a:solidFill>
                          <a:srgbClr val="FF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24</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u="none" strike="noStrike">
                          <a:effectLst/>
                        </a:rPr>
                        <a:t>School removes breaktimes but re-instates after parental complaint</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ctr" fontAlgn="ctr"/>
                      <a:r>
                        <a:rPr lang="en-GB" sz="1000" u="none" strike="noStrike">
                          <a:effectLst/>
                        </a:rPr>
                        <a:t>36</a:t>
                      </a:r>
                      <a:endParaRPr lang="en-GB" sz="1000" b="0" i="0" u="none" strike="noStrike">
                        <a:solidFill>
                          <a:srgbClr val="000000"/>
                        </a:solidFill>
                        <a:effectLst/>
                        <a:latin typeface="Calibri" panose="020F0502020204030204" pitchFamily="34" charset="0"/>
                      </a:endParaRPr>
                    </a:p>
                  </a:txBody>
                  <a:tcPr marL="6627" marR="6627" marT="6627" marB="0"/>
                </a:tc>
                <a:tc>
                  <a:txBody>
                    <a:bodyPr/>
                    <a:lstStyle/>
                    <a:p>
                      <a:pPr algn="l" fontAlgn="ctr"/>
                      <a:r>
                        <a:rPr lang="en-GB" sz="1000" b="1" u="none" strike="noStrike">
                          <a:solidFill>
                            <a:schemeClr val="accent6">
                              <a:lumMod val="75000"/>
                            </a:schemeClr>
                          </a:solidFill>
                          <a:effectLst/>
                        </a:rPr>
                        <a:t>Caregivers re-request referral for EHCP assessment by school</a:t>
                      </a:r>
                      <a:endParaRPr lang="en-GB" sz="1000" b="1" i="0" u="none" strike="noStrike">
                        <a:solidFill>
                          <a:schemeClr val="accent6">
                            <a:lumMod val="75000"/>
                          </a:schemeClr>
                        </a:solidFill>
                        <a:effectLst/>
                        <a:latin typeface="Calibri" panose="020F0502020204030204" pitchFamily="34" charset="0"/>
                      </a:endParaRPr>
                    </a:p>
                  </a:txBody>
                  <a:tcPr marL="6627" marR="6627" marT="6627" marB="0"/>
                </a:tc>
                <a:tc>
                  <a:txBody>
                    <a:bodyPr/>
                    <a:lstStyle/>
                    <a:p>
                      <a:pPr algn="l" fontAlgn="ctr"/>
                      <a:endParaRPr lang="en-GB" sz="1000" b="0" i="0" u="none" strike="noStrike">
                        <a:solidFill>
                          <a:srgbClr val="000000"/>
                        </a:solidFill>
                        <a:effectLst/>
                        <a:latin typeface="Calibri" panose="020F0502020204030204" pitchFamily="34" charset="0"/>
                      </a:endParaRPr>
                    </a:p>
                  </a:txBody>
                  <a:tcPr marL="6627" marR="6627" marT="6627" marB="0">
                    <a:solidFill>
                      <a:schemeClr val="bg1"/>
                    </a:solidFill>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6627" marR="6627" marT="6627" marB="0">
                    <a:solidFill>
                      <a:schemeClr val="bg1"/>
                    </a:solidFill>
                  </a:tcPr>
                </a:tc>
                <a:extLst>
                  <a:ext uri="{0D108BD9-81ED-4DB2-BD59-A6C34878D82A}">
                    <a16:rowId xmlns:a16="http://schemas.microsoft.com/office/drawing/2014/main" val="1708321026"/>
                  </a:ext>
                </a:extLst>
              </a:tr>
            </a:tbl>
          </a:graphicData>
        </a:graphic>
      </p:graphicFrame>
      <p:sp>
        <p:nvSpPr>
          <p:cNvPr id="2" name="TextBox 1">
            <a:extLst>
              <a:ext uri="{FF2B5EF4-FFF2-40B4-BE49-F238E27FC236}">
                <a16:creationId xmlns:a16="http://schemas.microsoft.com/office/drawing/2014/main" id="{FFCF8AFC-1B7F-43AB-9E25-04DE5E456536}"/>
              </a:ext>
            </a:extLst>
          </p:cNvPr>
          <p:cNvSpPr txBox="1"/>
          <p:nvPr/>
        </p:nvSpPr>
        <p:spPr>
          <a:xfrm>
            <a:off x="-2381" y="1047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Viv</a:t>
            </a:r>
            <a:endParaRPr lang="en-US"/>
          </a:p>
        </p:txBody>
      </p:sp>
    </p:spTree>
    <p:extLst>
      <p:ext uri="{BB962C8B-B14F-4D97-AF65-F5344CB8AC3E}">
        <p14:creationId xmlns:p14="http://schemas.microsoft.com/office/powerpoint/2010/main" val="2063060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682B-9EDE-45A2-A696-CAE04F8B0D16}"/>
              </a:ext>
            </a:extLst>
          </p:cNvPr>
          <p:cNvSpPr>
            <a:spLocks noGrp="1"/>
          </p:cNvSpPr>
          <p:nvPr>
            <p:ph type="title"/>
          </p:nvPr>
        </p:nvSpPr>
        <p:spPr/>
        <p:txBody>
          <a:bodyPr>
            <a:normAutofit/>
          </a:bodyPr>
          <a:lstStyle/>
          <a:p>
            <a:pPr fontAlgn="base"/>
            <a:r>
              <a:rPr lang="en-GB" sz="2000" baseline="30000">
                <a:latin typeface="+mn-lt"/>
              </a:rPr>
              <a:t>3</a:t>
            </a:r>
            <a:r>
              <a:rPr lang="en-GB" sz="2000">
                <a:latin typeface="+mn-lt"/>
              </a:rPr>
              <a:t>Martin-Denham, S. (2021) School exclusion, substance misuse and use of weapons: An interpretative </a:t>
            </a:r>
            <a:br>
              <a:rPr lang="en-GB" sz="2000">
                <a:latin typeface="+mn-lt"/>
              </a:rPr>
            </a:br>
            <a:r>
              <a:rPr lang="en-GB" sz="2000">
                <a:latin typeface="+mn-lt"/>
              </a:rPr>
              <a:t>phenomenological analysis of interviews with children. </a:t>
            </a:r>
            <a:r>
              <a:rPr lang="en-GB" sz="2000" i="1">
                <a:latin typeface="+mn-lt"/>
              </a:rPr>
              <a:t>Support for Learning</a:t>
            </a:r>
            <a:r>
              <a:rPr lang="en-GB" sz="2000">
                <a:latin typeface="+mn-lt"/>
              </a:rPr>
              <a:t>, 36(4) [Accepted]. </a:t>
            </a:r>
            <a:br>
              <a:rPr lang="en-GB" sz="2000"/>
            </a:br>
            <a:endParaRPr lang="en-GB" sz="2000"/>
          </a:p>
        </p:txBody>
      </p:sp>
      <p:pic>
        <p:nvPicPr>
          <p:cNvPr id="3074" name="Picture 2">
            <a:extLst>
              <a:ext uri="{FF2B5EF4-FFF2-40B4-BE49-F238E27FC236}">
                <a16:creationId xmlns:a16="http://schemas.microsoft.com/office/drawing/2014/main" id="{D101046F-D8F8-4B39-8F12-BABA2ED7E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67" y="1892596"/>
            <a:ext cx="7942762" cy="46002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C233BD7-5E36-42FC-832F-C87C11B6FB9F}"/>
              </a:ext>
            </a:extLst>
          </p:cNvPr>
          <p:cNvSpPr/>
          <p:nvPr/>
        </p:nvSpPr>
        <p:spPr>
          <a:xfrm>
            <a:off x="8612371" y="1892596"/>
            <a:ext cx="3579627" cy="4154984"/>
          </a:xfrm>
          <a:prstGeom prst="rect">
            <a:avLst/>
          </a:prstGeom>
        </p:spPr>
        <p:txBody>
          <a:bodyPr wrap="square">
            <a:spAutoFit/>
          </a:bodyPr>
          <a:lstStyle/>
          <a:p>
            <a:pPr fontAlgn="base"/>
            <a:r>
              <a:rPr lang="en-US" sz="2400" b="1">
                <a:solidFill>
                  <a:srgbClr val="000000"/>
                </a:solidFill>
                <a:latin typeface="Calibri" panose="020F0502020204030204" pitchFamily="34" charset="0"/>
              </a:rPr>
              <a:t>Five children</a:t>
            </a:r>
            <a:r>
              <a:rPr lang="en-US" sz="2400">
                <a:solidFill>
                  <a:srgbClr val="000000"/>
                </a:solidFill>
                <a:latin typeface="Calibri" panose="020F0502020204030204" pitchFamily="34" charset="0"/>
              </a:rPr>
              <a:t>​</a:t>
            </a:r>
            <a:endParaRPr lang="en-US" sz="2400">
              <a:solidFill>
                <a:srgbClr val="000000"/>
              </a:solidFill>
              <a:latin typeface="Segoe UI" panose="020B0502040204020203" pitchFamily="34" charset="0"/>
            </a:endParaRPr>
          </a:p>
          <a:p>
            <a:pPr fontAlgn="base"/>
            <a:r>
              <a:rPr lang="en-US" sz="2400">
                <a:solidFill>
                  <a:srgbClr val="000000"/>
                </a:solidFill>
                <a:latin typeface="Calibri" panose="020F0502020204030204" pitchFamily="34" charset="0"/>
              </a:rPr>
              <a:t>• Drivers, supply and implications of drug use​</a:t>
            </a:r>
          </a:p>
          <a:p>
            <a:pPr fontAlgn="base"/>
            <a:endParaRPr lang="en-US" sz="2400">
              <a:solidFill>
                <a:srgbClr val="000000"/>
              </a:solidFill>
              <a:latin typeface="Segoe UI" panose="020B0502040204020203" pitchFamily="34" charset="0"/>
            </a:endParaRPr>
          </a:p>
          <a:p>
            <a:pPr fontAlgn="base"/>
            <a:r>
              <a:rPr lang="en-US" sz="2400">
                <a:solidFill>
                  <a:srgbClr val="000000"/>
                </a:solidFill>
                <a:latin typeface="Calibri" panose="020F0502020204030204" pitchFamily="34" charset="0"/>
              </a:rPr>
              <a:t>• Drivers and implications of carrying a knife​</a:t>
            </a:r>
          </a:p>
          <a:p>
            <a:pPr fontAlgn="base"/>
            <a:endParaRPr lang="en-US" sz="2400">
              <a:solidFill>
                <a:srgbClr val="000000"/>
              </a:solidFill>
              <a:latin typeface="Segoe UI" panose="020B0502040204020203" pitchFamily="34" charset="0"/>
            </a:endParaRPr>
          </a:p>
          <a:p>
            <a:pPr fontAlgn="base"/>
            <a:r>
              <a:rPr lang="en-US" sz="2400">
                <a:solidFill>
                  <a:srgbClr val="000000"/>
                </a:solidFill>
                <a:latin typeface="Calibri" panose="020F0502020204030204" pitchFamily="34" charset="0"/>
              </a:rPr>
              <a:t>• Solutions to reducing fixed-period and permanent exclusion</a:t>
            </a:r>
            <a:r>
              <a:rPr lang="en-US">
                <a:solidFill>
                  <a:srgbClr val="000000"/>
                </a:solidFill>
                <a:latin typeface="Calibri" panose="020F0502020204030204" pitchFamily="34" charset="0"/>
              </a:rPr>
              <a:t>​</a:t>
            </a: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697350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imeline&#10;&#10;Description automatically generated">
            <a:extLst>
              <a:ext uri="{FF2B5EF4-FFF2-40B4-BE49-F238E27FC236}">
                <a16:creationId xmlns:a16="http://schemas.microsoft.com/office/drawing/2014/main" id="{DB928559-8901-4BFC-9831-96D7C37EB193}"/>
              </a:ext>
            </a:extLst>
          </p:cNvPr>
          <p:cNvPicPr>
            <a:picLocks noChangeAspect="1"/>
          </p:cNvPicPr>
          <p:nvPr/>
        </p:nvPicPr>
        <p:blipFill>
          <a:blip r:embed="rId2"/>
          <a:stretch>
            <a:fillRect/>
          </a:stretch>
        </p:blipFill>
        <p:spPr>
          <a:xfrm>
            <a:off x="88137" y="383815"/>
            <a:ext cx="7334781" cy="3634112"/>
          </a:xfrm>
          <a:prstGeom prst="rect">
            <a:avLst/>
          </a:prstGeom>
        </p:spPr>
      </p:pic>
      <p:graphicFrame>
        <p:nvGraphicFramePr>
          <p:cNvPr id="6" name="Table 5">
            <a:extLst>
              <a:ext uri="{FF2B5EF4-FFF2-40B4-BE49-F238E27FC236}">
                <a16:creationId xmlns:a16="http://schemas.microsoft.com/office/drawing/2014/main" id="{2D1849AD-E085-44A7-9F7C-972DF92BB4AC}"/>
              </a:ext>
            </a:extLst>
          </p:cNvPr>
          <p:cNvGraphicFramePr>
            <a:graphicFrameLocks noGrp="1"/>
          </p:cNvGraphicFramePr>
          <p:nvPr>
            <p:extLst>
              <p:ext uri="{D42A27DB-BD31-4B8C-83A1-F6EECF244321}">
                <p14:modId xmlns:p14="http://schemas.microsoft.com/office/powerpoint/2010/main" val="934344643"/>
              </p:ext>
            </p:extLst>
          </p:nvPr>
        </p:nvGraphicFramePr>
        <p:xfrm>
          <a:off x="7534209" y="311898"/>
          <a:ext cx="4348580" cy="6060567"/>
        </p:xfrm>
        <a:graphic>
          <a:graphicData uri="http://schemas.openxmlformats.org/drawingml/2006/table">
            <a:tbl>
              <a:tblPr firstRow="1" bandRow="1">
                <a:tableStyleId>{5C22544A-7EE6-4342-B048-85BDC9FD1C3A}</a:tableStyleId>
              </a:tblPr>
              <a:tblGrid>
                <a:gridCol w="781944">
                  <a:extLst>
                    <a:ext uri="{9D8B030D-6E8A-4147-A177-3AD203B41FA5}">
                      <a16:colId xmlns:a16="http://schemas.microsoft.com/office/drawing/2014/main" val="386892050"/>
                    </a:ext>
                  </a:extLst>
                </a:gridCol>
                <a:gridCol w="3566636">
                  <a:extLst>
                    <a:ext uri="{9D8B030D-6E8A-4147-A177-3AD203B41FA5}">
                      <a16:colId xmlns:a16="http://schemas.microsoft.com/office/drawing/2014/main" val="748754792"/>
                    </a:ext>
                  </a:extLst>
                </a:gridCol>
              </a:tblGrid>
              <a:tr h="431796">
                <a:tc>
                  <a:txBody>
                    <a:bodyPr/>
                    <a:lstStyle/>
                    <a:p>
                      <a:pPr rtl="0" fontAlgn="base"/>
                      <a:r>
                        <a:rPr lang="en-US">
                          <a:effectLst/>
                        </a:rPr>
                        <a:t>Year​</a:t>
                      </a:r>
                      <a:endParaRPr lang="en-US" b="1">
                        <a:solidFill>
                          <a:srgbClr val="FFFFFF"/>
                        </a:solidFill>
                        <a:effectLst/>
                      </a:endParaRPr>
                    </a:p>
                  </a:txBody>
                  <a:tcPr/>
                </a:tc>
                <a:tc>
                  <a:txBody>
                    <a:bodyPr/>
                    <a:lstStyle/>
                    <a:p>
                      <a:pPr rtl="0" fontAlgn="base"/>
                      <a:r>
                        <a:rPr lang="en-US">
                          <a:effectLst/>
                        </a:rPr>
                        <a:t>Overview​</a:t>
                      </a:r>
                      <a:endParaRPr lang="en-US" b="1">
                        <a:solidFill>
                          <a:srgbClr val="FFFFFF"/>
                        </a:solidFill>
                        <a:effectLst/>
                      </a:endParaRPr>
                    </a:p>
                  </a:txBody>
                  <a:tcPr/>
                </a:tc>
                <a:extLst>
                  <a:ext uri="{0D108BD9-81ED-4DB2-BD59-A6C34878D82A}">
                    <a16:rowId xmlns:a16="http://schemas.microsoft.com/office/drawing/2014/main" val="3752527735"/>
                  </a:ext>
                </a:extLst>
              </a:tr>
              <a:tr h="1418760">
                <a:tc>
                  <a:txBody>
                    <a:bodyPr/>
                    <a:lstStyle/>
                    <a:p>
                      <a:pPr rtl="0" fontAlgn="base"/>
                      <a:r>
                        <a:rPr lang="en-US">
                          <a:effectLst/>
                        </a:rPr>
                        <a:t>Y6</a:t>
                      </a:r>
                    </a:p>
                  </a:txBody>
                  <a:tcPr/>
                </a:tc>
                <a:tc>
                  <a:txBody>
                    <a:bodyPr/>
                    <a:lstStyle/>
                    <a:p>
                      <a:pPr rtl="0" fontAlgn="base"/>
                      <a:r>
                        <a:rPr lang="en-US">
                          <a:effectLst/>
                        </a:rPr>
                        <a:t>SATS stress, academic focus​, smoking, weed, alcohol, drugs because older kids take them (Y10s-11s)</a:t>
                      </a:r>
                    </a:p>
                  </a:txBody>
                  <a:tcPr/>
                </a:tc>
                <a:extLst>
                  <a:ext uri="{0D108BD9-81ED-4DB2-BD59-A6C34878D82A}">
                    <a16:rowId xmlns:a16="http://schemas.microsoft.com/office/drawing/2014/main" val="4054611437"/>
                  </a:ext>
                </a:extLst>
              </a:tr>
              <a:tr h="771064">
                <a:tc>
                  <a:txBody>
                    <a:bodyPr/>
                    <a:lstStyle/>
                    <a:p>
                      <a:pPr rtl="0" fontAlgn="base"/>
                      <a:r>
                        <a:rPr lang="en-US">
                          <a:effectLst/>
                        </a:rPr>
                        <a:t>Y7 ​</a:t>
                      </a:r>
                    </a:p>
                  </a:txBody>
                  <a:tcPr/>
                </a:tc>
                <a:tc>
                  <a:txBody>
                    <a:bodyPr/>
                    <a:lstStyle/>
                    <a:p>
                      <a:pPr rtl="0" fontAlgn="base"/>
                      <a:r>
                        <a:rPr lang="en-US">
                          <a:effectLst/>
                        </a:rPr>
                        <a:t>Unable to cope with teachers shouting, isolation, not taught</a:t>
                      </a:r>
                    </a:p>
                  </a:txBody>
                  <a:tcPr/>
                </a:tc>
                <a:extLst>
                  <a:ext uri="{0D108BD9-81ED-4DB2-BD59-A6C34878D82A}">
                    <a16:rowId xmlns:a16="http://schemas.microsoft.com/office/drawing/2014/main" val="2600292354"/>
                  </a:ext>
                </a:extLst>
              </a:tr>
              <a:tr h="771064">
                <a:tc>
                  <a:txBody>
                    <a:bodyPr/>
                    <a:lstStyle/>
                    <a:p>
                      <a:pPr rtl="0" fontAlgn="base"/>
                      <a:r>
                        <a:rPr lang="en-US">
                          <a:effectLst/>
                        </a:rPr>
                        <a:t>Y8-Y10</a:t>
                      </a:r>
                    </a:p>
                  </a:txBody>
                  <a:tcPr/>
                </a:tc>
                <a:tc>
                  <a:txBody>
                    <a:bodyPr/>
                    <a:lstStyle/>
                    <a:p>
                      <a:pPr rtl="0" fontAlgn="base"/>
                      <a:r>
                        <a:rPr lang="en-US">
                          <a:effectLst/>
                        </a:rPr>
                        <a:t>Frequent isolation, no learning</a:t>
                      </a:r>
                    </a:p>
                  </a:txBody>
                  <a:tcPr/>
                </a:tc>
                <a:extLst>
                  <a:ext uri="{0D108BD9-81ED-4DB2-BD59-A6C34878D82A}">
                    <a16:rowId xmlns:a16="http://schemas.microsoft.com/office/drawing/2014/main" val="653235566"/>
                  </a:ext>
                </a:extLst>
              </a:tr>
              <a:tr h="771064">
                <a:tc>
                  <a:txBody>
                    <a:bodyPr/>
                    <a:lstStyle/>
                    <a:p>
                      <a:pPr rtl="0" fontAlgn="base"/>
                      <a:r>
                        <a:rPr lang="en-US">
                          <a:effectLst/>
                        </a:rPr>
                        <a:t>Y10</a:t>
                      </a:r>
                    </a:p>
                  </a:txBody>
                  <a:tcPr/>
                </a:tc>
                <a:tc>
                  <a:txBody>
                    <a:bodyPr/>
                    <a:lstStyle/>
                    <a:p>
                      <a:pPr rtl="0" fontAlgn="base"/>
                      <a:r>
                        <a:rPr lang="en-US">
                          <a:effectLst/>
                        </a:rPr>
                        <a:t>Accused of having a knife (never found)</a:t>
                      </a:r>
                    </a:p>
                  </a:txBody>
                  <a:tcPr/>
                </a:tc>
                <a:extLst>
                  <a:ext uri="{0D108BD9-81ED-4DB2-BD59-A6C34878D82A}">
                    <a16:rowId xmlns:a16="http://schemas.microsoft.com/office/drawing/2014/main" val="2572759918"/>
                  </a:ext>
                </a:extLst>
              </a:tr>
              <a:tr h="1110333">
                <a:tc>
                  <a:txBody>
                    <a:bodyPr/>
                    <a:lstStyle/>
                    <a:p>
                      <a:pPr rtl="0" fontAlgn="base"/>
                      <a:r>
                        <a:rPr lang="en-US">
                          <a:effectLst/>
                        </a:rPr>
                        <a:t>Y10​</a:t>
                      </a:r>
                    </a:p>
                  </a:txBody>
                  <a:tcPr/>
                </a:tc>
                <a:tc>
                  <a:txBody>
                    <a:bodyPr/>
                    <a:lstStyle/>
                    <a:p>
                      <a:pPr rtl="0" fontAlgn="base"/>
                      <a:r>
                        <a:rPr lang="en-US">
                          <a:effectLst/>
                        </a:rPr>
                        <a:t>School 3, 10 points only allowed 6, failed. Banter over a girl and phone in class​</a:t>
                      </a:r>
                    </a:p>
                  </a:txBody>
                  <a:tcPr/>
                </a:tc>
                <a:extLst>
                  <a:ext uri="{0D108BD9-81ED-4DB2-BD59-A6C34878D82A}">
                    <a16:rowId xmlns:a16="http://schemas.microsoft.com/office/drawing/2014/main" val="3505347580"/>
                  </a:ext>
                </a:extLst>
              </a:tr>
              <a:tr h="786486">
                <a:tc>
                  <a:txBody>
                    <a:bodyPr/>
                    <a:lstStyle/>
                    <a:p>
                      <a:pPr rtl="0" fontAlgn="base"/>
                      <a:r>
                        <a:rPr lang="en-US">
                          <a:effectLst/>
                        </a:rPr>
                        <a:t>Y10-11​</a:t>
                      </a:r>
                    </a:p>
                  </a:txBody>
                  <a:tcPr/>
                </a:tc>
                <a:tc>
                  <a:txBody>
                    <a:bodyPr/>
                    <a:lstStyle/>
                    <a:p>
                      <a:pPr rtl="0" fontAlgn="base"/>
                      <a:r>
                        <a:rPr lang="en-US">
                          <a:effectLst/>
                        </a:rPr>
                        <a:t>Drug awareness, AP, engaging​</a:t>
                      </a:r>
                    </a:p>
                  </a:txBody>
                  <a:tcPr/>
                </a:tc>
                <a:extLst>
                  <a:ext uri="{0D108BD9-81ED-4DB2-BD59-A6C34878D82A}">
                    <a16:rowId xmlns:a16="http://schemas.microsoft.com/office/drawing/2014/main" val="62918398"/>
                  </a:ext>
                </a:extLst>
              </a:tr>
            </a:tbl>
          </a:graphicData>
        </a:graphic>
      </p:graphicFrame>
      <p:sp>
        <p:nvSpPr>
          <p:cNvPr id="7" name="TextBox 6">
            <a:extLst>
              <a:ext uri="{FF2B5EF4-FFF2-40B4-BE49-F238E27FC236}">
                <a16:creationId xmlns:a16="http://schemas.microsoft.com/office/drawing/2014/main" id="{ABA65D48-DD7E-4D12-ADF8-EC0AC3E30F53}"/>
              </a:ext>
            </a:extLst>
          </p:cNvPr>
          <p:cNvSpPr txBox="1"/>
          <p:nvPr/>
        </p:nvSpPr>
        <p:spPr>
          <a:xfrm>
            <a:off x="485085" y="4132396"/>
            <a:ext cx="6271363" cy="2542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ea typeface="+mn-lt"/>
                <a:cs typeface="+mn-lt"/>
              </a:rPr>
              <a:t>‘Younger people would get involved because the older people were taking it. The younger people would start hanging around with them and then they would take it. That happened to me. I was in Year 7 and I was messing up. So, I was ‘cool’, so I started hanging around with Year 10s and 11s. That was how I got into it and that is how most people get into it’. </a:t>
            </a:r>
            <a:endParaRPr lang="en-US">
              <a:cs typeface="Calibri" panose="020F0502020204030204"/>
            </a:endParaRPr>
          </a:p>
        </p:txBody>
      </p:sp>
    </p:spTree>
    <p:extLst>
      <p:ext uri="{BB962C8B-B14F-4D97-AF65-F5344CB8AC3E}">
        <p14:creationId xmlns:p14="http://schemas.microsoft.com/office/powerpoint/2010/main" val="1441993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meline&#10;&#10;Description automatically generated">
            <a:extLst>
              <a:ext uri="{FF2B5EF4-FFF2-40B4-BE49-F238E27FC236}">
                <a16:creationId xmlns:a16="http://schemas.microsoft.com/office/drawing/2014/main" id="{05F6BBBE-23F7-47C0-A97E-FC4CEB39234A}"/>
              </a:ext>
            </a:extLst>
          </p:cNvPr>
          <p:cNvPicPr>
            <a:picLocks noChangeAspect="1"/>
          </p:cNvPicPr>
          <p:nvPr/>
        </p:nvPicPr>
        <p:blipFill>
          <a:blip r:embed="rId2"/>
          <a:stretch>
            <a:fillRect/>
          </a:stretch>
        </p:blipFill>
        <p:spPr>
          <a:xfrm>
            <a:off x="67425" y="218528"/>
            <a:ext cx="7712672" cy="2884461"/>
          </a:xfrm>
          <a:prstGeom prst="rect">
            <a:avLst/>
          </a:prstGeom>
        </p:spPr>
      </p:pic>
      <p:pic>
        <p:nvPicPr>
          <p:cNvPr id="4" name="Picture 5" descr="Table&#10;&#10;Description automatically generated">
            <a:extLst>
              <a:ext uri="{FF2B5EF4-FFF2-40B4-BE49-F238E27FC236}">
                <a16:creationId xmlns:a16="http://schemas.microsoft.com/office/drawing/2014/main" id="{FDC4D484-CD48-4F02-9C4B-4A0E30A436B8}"/>
              </a:ext>
            </a:extLst>
          </p:cNvPr>
          <p:cNvPicPr>
            <a:picLocks noChangeAspect="1"/>
          </p:cNvPicPr>
          <p:nvPr/>
        </p:nvPicPr>
        <p:blipFill>
          <a:blip r:embed="rId3"/>
          <a:stretch>
            <a:fillRect/>
          </a:stretch>
        </p:blipFill>
        <p:spPr>
          <a:xfrm>
            <a:off x="70524" y="3193221"/>
            <a:ext cx="4329341" cy="1426992"/>
          </a:xfrm>
          <a:prstGeom prst="rect">
            <a:avLst/>
          </a:prstGeom>
        </p:spPr>
      </p:pic>
      <p:graphicFrame>
        <p:nvGraphicFramePr>
          <p:cNvPr id="6" name="Table 5">
            <a:extLst>
              <a:ext uri="{FF2B5EF4-FFF2-40B4-BE49-F238E27FC236}">
                <a16:creationId xmlns:a16="http://schemas.microsoft.com/office/drawing/2014/main" id="{BA8A038E-3647-4611-8FB9-7F071D64A274}"/>
              </a:ext>
            </a:extLst>
          </p:cNvPr>
          <p:cNvGraphicFramePr>
            <a:graphicFrameLocks noGrp="1"/>
          </p:cNvGraphicFramePr>
          <p:nvPr>
            <p:extLst>
              <p:ext uri="{D42A27DB-BD31-4B8C-83A1-F6EECF244321}">
                <p14:modId xmlns:p14="http://schemas.microsoft.com/office/powerpoint/2010/main" val="1534872650"/>
              </p:ext>
            </p:extLst>
          </p:nvPr>
        </p:nvGraphicFramePr>
        <p:xfrm>
          <a:off x="8016657" y="344465"/>
          <a:ext cx="3645225" cy="4165529"/>
        </p:xfrm>
        <a:graphic>
          <a:graphicData uri="http://schemas.openxmlformats.org/drawingml/2006/table">
            <a:tbl>
              <a:tblPr firstRow="1" bandRow="1">
                <a:tableStyleId>{5C22544A-7EE6-4342-B048-85BDC9FD1C3A}</a:tableStyleId>
              </a:tblPr>
              <a:tblGrid>
                <a:gridCol w="829849">
                  <a:extLst>
                    <a:ext uri="{9D8B030D-6E8A-4147-A177-3AD203B41FA5}">
                      <a16:colId xmlns:a16="http://schemas.microsoft.com/office/drawing/2014/main" val="901068487"/>
                    </a:ext>
                  </a:extLst>
                </a:gridCol>
                <a:gridCol w="2815376">
                  <a:extLst>
                    <a:ext uri="{9D8B030D-6E8A-4147-A177-3AD203B41FA5}">
                      <a16:colId xmlns:a16="http://schemas.microsoft.com/office/drawing/2014/main" val="17453719"/>
                    </a:ext>
                  </a:extLst>
                </a:gridCol>
              </a:tblGrid>
              <a:tr h="313150">
                <a:tc>
                  <a:txBody>
                    <a:bodyPr/>
                    <a:lstStyle/>
                    <a:p>
                      <a:pPr rtl="0" fontAlgn="base"/>
                      <a:r>
                        <a:rPr lang="en-US">
                          <a:effectLst/>
                        </a:rPr>
                        <a:t>Year​</a:t>
                      </a:r>
                      <a:endParaRPr lang="en-US" b="1">
                        <a:solidFill>
                          <a:srgbClr val="FFFFFF"/>
                        </a:solidFill>
                        <a:effectLst/>
                      </a:endParaRPr>
                    </a:p>
                  </a:txBody>
                  <a:tcPr/>
                </a:tc>
                <a:tc>
                  <a:txBody>
                    <a:bodyPr/>
                    <a:lstStyle/>
                    <a:p>
                      <a:pPr rtl="0" fontAlgn="base"/>
                      <a:r>
                        <a:rPr lang="en-US">
                          <a:effectLst/>
                        </a:rPr>
                        <a:t>Overview​</a:t>
                      </a:r>
                      <a:endParaRPr lang="en-US" b="1">
                        <a:solidFill>
                          <a:srgbClr val="FFFFFF"/>
                        </a:solidFill>
                        <a:effectLst/>
                      </a:endParaRPr>
                    </a:p>
                  </a:txBody>
                  <a:tcPr/>
                </a:tc>
                <a:extLst>
                  <a:ext uri="{0D108BD9-81ED-4DB2-BD59-A6C34878D82A}">
                    <a16:rowId xmlns:a16="http://schemas.microsoft.com/office/drawing/2014/main" val="3184551208"/>
                  </a:ext>
                </a:extLst>
              </a:tr>
              <a:tr h="548013">
                <a:tc>
                  <a:txBody>
                    <a:bodyPr/>
                    <a:lstStyle/>
                    <a:p>
                      <a:pPr rtl="0" fontAlgn="base"/>
                      <a:r>
                        <a:rPr lang="en-US">
                          <a:effectLst/>
                        </a:rPr>
                        <a:t>Y-5-6</a:t>
                      </a:r>
                    </a:p>
                  </a:txBody>
                  <a:tcPr/>
                </a:tc>
                <a:tc>
                  <a:txBody>
                    <a:bodyPr/>
                    <a:lstStyle/>
                    <a:p>
                      <a:pPr rtl="0" fontAlgn="base"/>
                      <a:r>
                        <a:rPr lang="en-US">
                          <a:effectLst/>
                        </a:rPr>
                        <a:t>Taken out of class, unable to read, SATS stress</a:t>
                      </a:r>
                    </a:p>
                  </a:txBody>
                  <a:tcPr/>
                </a:tc>
                <a:extLst>
                  <a:ext uri="{0D108BD9-81ED-4DB2-BD59-A6C34878D82A}">
                    <a16:rowId xmlns:a16="http://schemas.microsoft.com/office/drawing/2014/main" val="1681064092"/>
                  </a:ext>
                </a:extLst>
              </a:tr>
              <a:tr h="548013">
                <a:tc>
                  <a:txBody>
                    <a:bodyPr/>
                    <a:lstStyle/>
                    <a:p>
                      <a:pPr rtl="0" fontAlgn="base"/>
                      <a:r>
                        <a:rPr lang="en-US">
                          <a:effectLst/>
                        </a:rPr>
                        <a:t>Y7- 11</a:t>
                      </a:r>
                    </a:p>
                  </a:txBody>
                  <a:tcPr/>
                </a:tc>
                <a:tc>
                  <a:txBody>
                    <a:bodyPr/>
                    <a:lstStyle/>
                    <a:p>
                      <a:pPr rtl="0" fontAlgn="base"/>
                      <a:r>
                        <a:rPr lang="en-US">
                          <a:effectLst/>
                        </a:rPr>
                        <a:t>Unable to access curriculum, unidentified SEN</a:t>
                      </a:r>
                    </a:p>
                  </a:txBody>
                  <a:tcPr/>
                </a:tc>
                <a:extLst>
                  <a:ext uri="{0D108BD9-81ED-4DB2-BD59-A6C34878D82A}">
                    <a16:rowId xmlns:a16="http://schemas.microsoft.com/office/drawing/2014/main" val="3270003994"/>
                  </a:ext>
                </a:extLst>
              </a:tr>
              <a:tr h="548013">
                <a:tc>
                  <a:txBody>
                    <a:bodyPr/>
                    <a:lstStyle/>
                    <a:p>
                      <a:pPr rtl="0" fontAlgn="base"/>
                      <a:r>
                        <a:rPr lang="en-US">
                          <a:effectLst/>
                        </a:rPr>
                        <a:t>Y7-10</a:t>
                      </a:r>
                    </a:p>
                  </a:txBody>
                  <a:tcPr/>
                </a:tc>
                <a:tc>
                  <a:txBody>
                    <a:bodyPr/>
                    <a:lstStyle/>
                    <a:p>
                      <a:pPr rtl="0" fontAlgn="base"/>
                      <a:r>
                        <a:rPr lang="en-US">
                          <a:effectLst/>
                        </a:rPr>
                        <a:t>Frequently in isolation</a:t>
                      </a:r>
                    </a:p>
                  </a:txBody>
                  <a:tcPr/>
                </a:tc>
                <a:extLst>
                  <a:ext uri="{0D108BD9-81ED-4DB2-BD59-A6C34878D82A}">
                    <a16:rowId xmlns:a16="http://schemas.microsoft.com/office/drawing/2014/main" val="1191677824"/>
                  </a:ext>
                </a:extLst>
              </a:tr>
              <a:tr h="782876">
                <a:tc>
                  <a:txBody>
                    <a:bodyPr/>
                    <a:lstStyle/>
                    <a:p>
                      <a:pPr lvl="0" rtl="0">
                        <a:buNone/>
                      </a:pPr>
                      <a:r>
                        <a:rPr lang="en-US">
                          <a:effectLst/>
                        </a:rPr>
                        <a:t>Y9</a:t>
                      </a:r>
                    </a:p>
                  </a:txBody>
                  <a:tcPr/>
                </a:tc>
                <a:tc>
                  <a:txBody>
                    <a:bodyPr/>
                    <a:lstStyle/>
                    <a:p>
                      <a:pPr lvl="0" rtl="0">
                        <a:buNone/>
                      </a:pPr>
                      <a:r>
                        <a:rPr lang="en-US">
                          <a:effectLst/>
                        </a:rPr>
                        <a:t>Support for behaviour</a:t>
                      </a:r>
                      <a:endParaRPr lang="en-US" err="1">
                        <a:effectLst/>
                      </a:endParaRPr>
                    </a:p>
                  </a:txBody>
                  <a:tcPr/>
                </a:tc>
                <a:extLst>
                  <a:ext uri="{0D108BD9-81ED-4DB2-BD59-A6C34878D82A}">
                    <a16:rowId xmlns:a16="http://schemas.microsoft.com/office/drawing/2014/main" val="836639474"/>
                  </a:ext>
                </a:extLst>
              </a:tr>
              <a:tr h="548013">
                <a:tc>
                  <a:txBody>
                    <a:bodyPr/>
                    <a:lstStyle/>
                    <a:p>
                      <a:pPr rtl="0" fontAlgn="base"/>
                      <a:r>
                        <a:rPr lang="en-US">
                          <a:effectLst/>
                        </a:rPr>
                        <a:t>Y11</a:t>
                      </a:r>
                    </a:p>
                  </a:txBody>
                  <a:tcPr/>
                </a:tc>
                <a:tc>
                  <a:txBody>
                    <a:bodyPr/>
                    <a:lstStyle/>
                    <a:p>
                      <a:pPr rtl="0" fontAlgn="base"/>
                      <a:r>
                        <a:rPr lang="en-US">
                          <a:effectLst/>
                        </a:rPr>
                        <a:t>Becoming a father, came of drugs, focused on exam success, engaging in AP</a:t>
                      </a:r>
                    </a:p>
                  </a:txBody>
                  <a:tcPr/>
                </a:tc>
                <a:extLst>
                  <a:ext uri="{0D108BD9-81ED-4DB2-BD59-A6C34878D82A}">
                    <a16:rowId xmlns:a16="http://schemas.microsoft.com/office/drawing/2014/main" val="3137967839"/>
                  </a:ext>
                </a:extLst>
              </a:tr>
            </a:tbl>
          </a:graphicData>
        </a:graphic>
      </p:graphicFrame>
      <p:sp>
        <p:nvSpPr>
          <p:cNvPr id="7" name="TextBox 6">
            <a:extLst>
              <a:ext uri="{FF2B5EF4-FFF2-40B4-BE49-F238E27FC236}">
                <a16:creationId xmlns:a16="http://schemas.microsoft.com/office/drawing/2014/main" id="{446AC68F-7CF5-442F-9D5C-8308B41CE278}"/>
              </a:ext>
            </a:extLst>
          </p:cNvPr>
          <p:cNvSpPr txBox="1"/>
          <p:nvPr/>
        </p:nvSpPr>
        <p:spPr>
          <a:xfrm>
            <a:off x="68893" y="4891414"/>
            <a:ext cx="675152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 ’I got took out class to do my work. Because I couldn’t read’ (y6)</a:t>
            </a:r>
            <a:endParaRPr lang="en-US">
              <a:ea typeface="+mn-lt"/>
              <a:cs typeface="+mn-lt"/>
            </a:endParaRPr>
          </a:p>
          <a:p>
            <a:endParaRPr lang="en-GB">
              <a:cs typeface="Calibri"/>
            </a:endParaRPr>
          </a:p>
          <a:p>
            <a:r>
              <a:rPr lang="en-GB">
                <a:ea typeface="+mn-lt"/>
                <a:cs typeface="+mn-lt"/>
              </a:rPr>
              <a:t>‘They got this lass in to help with my behaviour. Why give me that in Year 9? Or Year 8? When I needed it in Year 7’ </a:t>
            </a:r>
            <a:endParaRPr lang="en-GB"/>
          </a:p>
        </p:txBody>
      </p:sp>
    </p:spTree>
    <p:extLst>
      <p:ext uri="{BB962C8B-B14F-4D97-AF65-F5344CB8AC3E}">
        <p14:creationId xmlns:p14="http://schemas.microsoft.com/office/powerpoint/2010/main" val="1099860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FCD2-A043-4107-9BE0-73C1D62B0F41}"/>
              </a:ext>
            </a:extLst>
          </p:cNvPr>
          <p:cNvSpPr>
            <a:spLocks noGrp="1"/>
          </p:cNvSpPr>
          <p:nvPr>
            <p:ph type="title"/>
          </p:nvPr>
        </p:nvSpPr>
        <p:spPr>
          <a:xfrm>
            <a:off x="1653363" y="365760"/>
            <a:ext cx="9367203" cy="1188720"/>
          </a:xfrm>
        </p:spPr>
        <p:txBody>
          <a:bodyPr>
            <a:normAutofit/>
          </a:bodyPr>
          <a:lstStyle/>
          <a:p>
            <a:r>
              <a:rPr lang="en-US">
                <a:cs typeface="Calibri Light"/>
              </a:rPr>
              <a:t>Drivers for drug use</a:t>
            </a:r>
            <a:endParaRPr lang="en-US" baseline="30000"/>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7B0F8AD-3611-47CD-BED4-A029A19F8DAD}"/>
              </a:ext>
            </a:extLst>
          </p:cNvPr>
          <p:cNvSpPr>
            <a:spLocks noGrp="1"/>
          </p:cNvSpPr>
          <p:nvPr>
            <p:ph idx="1"/>
          </p:nvPr>
        </p:nvSpPr>
        <p:spPr>
          <a:xfrm>
            <a:off x="1653363" y="2176272"/>
            <a:ext cx="9367204" cy="4041648"/>
          </a:xfrm>
        </p:spPr>
        <p:txBody>
          <a:bodyPr vert="horz" lIns="91440" tIns="45720" rIns="91440" bIns="45720" rtlCol="0" anchor="t">
            <a:normAutofit/>
          </a:bodyPr>
          <a:lstStyle/>
          <a:p>
            <a:r>
              <a:rPr lang="en-US" sz="2400">
                <a:ea typeface="+mn-lt"/>
                <a:cs typeface="+mn-lt"/>
              </a:rPr>
              <a:t>Children are consuming drugs mainly to aid concentration in school, to self-medicate to reduce sanctions imposed on them by teachers</a:t>
            </a:r>
            <a:r>
              <a:rPr lang="en-US" sz="2400" baseline="30000">
                <a:ea typeface="+mn-lt"/>
                <a:cs typeface="+mn-lt"/>
              </a:rPr>
              <a:t>5 </a:t>
            </a:r>
            <a:r>
              <a:rPr lang="en-US" sz="2400">
                <a:ea typeface="+mn-lt"/>
                <a:cs typeface="+mn-lt"/>
              </a:rPr>
              <a:t>and to relax</a:t>
            </a:r>
          </a:p>
          <a:p>
            <a:r>
              <a:rPr lang="en-US" sz="2400">
                <a:ea typeface="+mn-lt"/>
                <a:cs typeface="+mn-lt"/>
              </a:rPr>
              <a:t>School curriculum pressures, too much focus on attainment at the cost of mental health</a:t>
            </a:r>
          </a:p>
          <a:p>
            <a:r>
              <a:rPr lang="en-US" sz="2400">
                <a:ea typeface="+mn-lt"/>
                <a:cs typeface="+mn-lt"/>
              </a:rPr>
              <a:t>Lack of both early and prompt identification and support for children with SEND/SEMH from schools and complex referral processes</a:t>
            </a:r>
          </a:p>
          <a:p>
            <a:r>
              <a:rPr lang="en-US" sz="2400">
                <a:ea typeface="+mn-lt"/>
                <a:cs typeface="+mn-lt"/>
              </a:rPr>
              <a:t>Further research needed on school exclusion and drug use</a:t>
            </a:r>
            <a:endParaRPr lang="en-US" sz="2400"/>
          </a:p>
        </p:txBody>
      </p:sp>
      <p:pic>
        <p:nvPicPr>
          <p:cNvPr id="4" name="Picture 4" descr="Graphical user interface, text, website&#10;&#10;Description automatically generated">
            <a:extLst>
              <a:ext uri="{FF2B5EF4-FFF2-40B4-BE49-F238E27FC236}">
                <a16:creationId xmlns:a16="http://schemas.microsoft.com/office/drawing/2014/main" id="{868471F2-AC1E-463F-93F2-460A92BF9286}"/>
              </a:ext>
            </a:extLst>
          </p:cNvPr>
          <p:cNvPicPr>
            <a:picLocks noChangeAspect="1"/>
          </p:cNvPicPr>
          <p:nvPr/>
        </p:nvPicPr>
        <p:blipFill>
          <a:blip r:embed="rId2"/>
          <a:stretch>
            <a:fillRect/>
          </a:stretch>
        </p:blipFill>
        <p:spPr>
          <a:xfrm>
            <a:off x="10813256" y="111918"/>
            <a:ext cx="1304925" cy="657225"/>
          </a:xfrm>
          <a:prstGeom prst="rect">
            <a:avLst/>
          </a:prstGeom>
        </p:spPr>
      </p:pic>
    </p:spTree>
    <p:extLst>
      <p:ext uri="{BB962C8B-B14F-4D97-AF65-F5344CB8AC3E}">
        <p14:creationId xmlns:p14="http://schemas.microsoft.com/office/powerpoint/2010/main" val="1811282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F3FF-5A9C-4FD9-ACFE-A6989FA75593}"/>
              </a:ext>
            </a:extLst>
          </p:cNvPr>
          <p:cNvSpPr>
            <a:spLocks noGrp="1"/>
          </p:cNvSpPr>
          <p:nvPr>
            <p:ph type="title"/>
          </p:nvPr>
        </p:nvSpPr>
        <p:spPr/>
        <p:txBody>
          <a:bodyPr/>
          <a:lstStyle/>
          <a:p>
            <a:r>
              <a:rPr lang="en-US" b="1">
                <a:cs typeface="Calibri Light"/>
              </a:rPr>
              <a:t>Key messages</a:t>
            </a:r>
            <a:endParaRPr lang="en-US" b="1"/>
          </a:p>
        </p:txBody>
      </p:sp>
      <p:sp>
        <p:nvSpPr>
          <p:cNvPr id="3" name="Content Placeholder 2">
            <a:extLst>
              <a:ext uri="{FF2B5EF4-FFF2-40B4-BE49-F238E27FC236}">
                <a16:creationId xmlns:a16="http://schemas.microsoft.com/office/drawing/2014/main" id="{05047337-1A5D-4F05-BE15-D615DA5BF702}"/>
              </a:ext>
            </a:extLst>
          </p:cNvPr>
          <p:cNvSpPr>
            <a:spLocks noGrp="1"/>
          </p:cNvSpPr>
          <p:nvPr>
            <p:ph idx="1"/>
          </p:nvPr>
        </p:nvSpPr>
        <p:spPr/>
        <p:txBody>
          <a:bodyPr vert="horz" lIns="91440" tIns="45720" rIns="91440" bIns="45720" rtlCol="0" anchor="t">
            <a:normAutofit fontScale="92500" lnSpcReduction="10000"/>
          </a:bodyPr>
          <a:lstStyle/>
          <a:p>
            <a:r>
              <a:rPr lang="en-US" err="1">
                <a:cs typeface="Calibri"/>
              </a:rPr>
              <a:t>Behaviour</a:t>
            </a:r>
            <a:r>
              <a:rPr lang="en-US">
                <a:cs typeface="Calibri"/>
              </a:rPr>
              <a:t> sanctions in mainstream schools such as detention and isolation booths do not often improve </a:t>
            </a:r>
            <a:r>
              <a:rPr lang="en-US" err="1">
                <a:cs typeface="Calibri"/>
              </a:rPr>
              <a:t>behaviour</a:t>
            </a:r>
            <a:r>
              <a:rPr lang="en-US">
                <a:cs typeface="Calibri"/>
              </a:rPr>
              <a:t> but make it worse</a:t>
            </a:r>
            <a:endParaRPr lang="en-US">
              <a:ea typeface="+mn-lt"/>
              <a:cs typeface="+mn-lt"/>
            </a:endParaRPr>
          </a:p>
          <a:p>
            <a:r>
              <a:rPr lang="en-US">
                <a:ea typeface="+mn-lt"/>
                <a:cs typeface="+mn-lt"/>
              </a:rPr>
              <a:t>Too many caregivers are told they would not meet the threshold for an EHC needs assessment</a:t>
            </a:r>
            <a:endParaRPr lang="en-US">
              <a:cs typeface="Calibri"/>
            </a:endParaRPr>
          </a:p>
          <a:p>
            <a:r>
              <a:rPr lang="en-US">
                <a:cs typeface="Calibri"/>
              </a:rPr>
              <a:t>Schools are taking advantage of the loose terminology in statutory guidance</a:t>
            </a:r>
          </a:p>
          <a:p>
            <a:r>
              <a:rPr lang="en-US">
                <a:cs typeface="Calibri"/>
              </a:rPr>
              <a:t>Children are consuming drugs before school to cope with their inability to access the learning, to aid their concentration and to medicate themselves to reduce the likelihood of being sanctioned by teachers</a:t>
            </a:r>
            <a:endParaRPr lang="en-US">
              <a:ea typeface="+mn-lt"/>
              <a:cs typeface="+mn-lt"/>
            </a:endParaRPr>
          </a:p>
          <a:p>
            <a:r>
              <a:rPr lang="en-US">
                <a:cs typeface="Calibri"/>
              </a:rPr>
              <a:t>Prompt identification and support for children is important to support learning and subsequent mental health needs</a:t>
            </a:r>
          </a:p>
        </p:txBody>
      </p:sp>
    </p:spTree>
    <p:extLst>
      <p:ext uri="{BB962C8B-B14F-4D97-AF65-F5344CB8AC3E}">
        <p14:creationId xmlns:p14="http://schemas.microsoft.com/office/powerpoint/2010/main" val="289513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681200" y="160033"/>
            <a:ext cx="12192000" cy="2222000"/>
          </a:xfrm>
          <a:prstGeom prst="rect">
            <a:avLst/>
          </a:prstGeom>
          <a:noFill/>
          <a:ln>
            <a:noFill/>
          </a:ln>
        </p:spPr>
        <p:txBody>
          <a:bodyPr spcFirstLastPara="1" vert="horz" wrap="square" lIns="121900" tIns="121900" rIns="121900" bIns="121900" rtlCol="0" anchor="t" anchorCtr="0">
            <a:noAutofit/>
          </a:bodyPr>
          <a:lstStyle/>
          <a:p>
            <a:br>
              <a:rPr lang="en-GB">
                <a:latin typeface="Calibri"/>
                <a:ea typeface="Calibri"/>
                <a:cs typeface="Calibri"/>
                <a:sym typeface="Calibri"/>
              </a:rPr>
            </a:br>
            <a:endParaRPr sz="2400">
              <a:latin typeface="Calibri"/>
              <a:ea typeface="Calibri"/>
              <a:cs typeface="Calibri"/>
              <a:sym typeface="Calibri"/>
            </a:endParaRPr>
          </a:p>
          <a:p>
            <a:r>
              <a:rPr lang="en-GB">
                <a:latin typeface="Calibri"/>
                <a:ea typeface="Calibri"/>
                <a:cs typeface="Calibri"/>
                <a:sym typeface="Calibri"/>
              </a:rPr>
              <a:t>                         +                     +             +                 +                = </a:t>
            </a:r>
            <a:endParaRPr b="1">
              <a:latin typeface="Calibri"/>
              <a:ea typeface="Calibri"/>
              <a:cs typeface="Calibri"/>
              <a:sym typeface="Calibri"/>
            </a:endParaRPr>
          </a:p>
        </p:txBody>
      </p:sp>
      <p:sp>
        <p:nvSpPr>
          <p:cNvPr id="69" name="Google Shape;69;p15"/>
          <p:cNvSpPr txBox="1">
            <a:spLocks noGrp="1"/>
          </p:cNvSpPr>
          <p:nvPr>
            <p:ph type="body" idx="1"/>
          </p:nvPr>
        </p:nvSpPr>
        <p:spPr>
          <a:xfrm>
            <a:off x="415600" y="609600"/>
            <a:ext cx="11360800" cy="5228400"/>
          </a:xfrm>
          <a:prstGeom prst="rect">
            <a:avLst/>
          </a:prstGeom>
          <a:noFill/>
          <a:ln w="9525" cap="flat" cmpd="sng">
            <a:solidFill>
              <a:srgbClr val="000000"/>
            </a:solidFill>
            <a:prstDash val="solid"/>
            <a:round/>
            <a:headEnd type="none" w="sm" len="sm"/>
            <a:tailEnd type="none" w="sm" len="sm"/>
          </a:ln>
        </p:spPr>
        <p:txBody>
          <a:bodyPr spcFirstLastPara="1" vert="horz" wrap="square" lIns="121900" tIns="121900" rIns="121900" bIns="121900" rtlCol="0" anchor="t" anchorCtr="0">
            <a:noAutofit/>
          </a:bodyPr>
          <a:lstStyle/>
          <a:p>
            <a:pPr marL="0" indent="0">
              <a:buNone/>
            </a:pPr>
            <a:endParaRPr sz="1867">
              <a:latin typeface="Calibri"/>
              <a:ea typeface="Calibri"/>
              <a:cs typeface="Calibri"/>
              <a:sym typeface="Calibri"/>
            </a:endParaRPr>
          </a:p>
          <a:p>
            <a:pPr marL="0" indent="0">
              <a:spcBef>
                <a:spcPts val="2133"/>
              </a:spcBef>
              <a:buNone/>
            </a:pPr>
            <a:r>
              <a:rPr lang="en-GB" sz="1867">
                <a:latin typeface="Calibri"/>
                <a:ea typeface="Calibri"/>
                <a:cs typeface="Calibri"/>
                <a:sym typeface="Calibri"/>
              </a:rPr>
              <a:t> </a:t>
            </a:r>
            <a:endParaRPr sz="1867">
              <a:latin typeface="Calibri"/>
              <a:ea typeface="Calibri"/>
              <a:cs typeface="Calibri"/>
              <a:sym typeface="Calibri"/>
            </a:endParaRPr>
          </a:p>
          <a:p>
            <a:pPr marL="0" indent="0">
              <a:spcBef>
                <a:spcPts val="2133"/>
              </a:spcBef>
              <a:buNone/>
            </a:pPr>
            <a:endParaRPr sz="1867">
              <a:latin typeface="Calibri"/>
              <a:ea typeface="Calibri"/>
              <a:cs typeface="Calibri"/>
              <a:sym typeface="Calibri"/>
            </a:endParaRPr>
          </a:p>
          <a:p>
            <a:pPr marL="0" indent="0">
              <a:spcBef>
                <a:spcPts val="2133"/>
              </a:spcBef>
              <a:buNone/>
            </a:pPr>
            <a:r>
              <a:rPr lang="en-GB" sz="1867">
                <a:latin typeface="Calibri"/>
                <a:ea typeface="Calibri"/>
                <a:cs typeface="Calibri"/>
                <a:sym typeface="Calibri"/>
              </a:rPr>
              <a:t>An arsonist is someone who has been convicted of the crime of arson, the term fire setting refers to behaviour characterised by the deliberate setting of fires, which has not led to a conviction (Alexander et al., 2015).</a:t>
            </a:r>
            <a:endParaRPr sz="1867">
              <a:latin typeface="Calibri"/>
              <a:ea typeface="Calibri"/>
              <a:cs typeface="Calibri"/>
              <a:sym typeface="Calibri"/>
            </a:endParaRPr>
          </a:p>
          <a:p>
            <a:pPr marL="0" indent="0">
              <a:spcBef>
                <a:spcPts val="2133"/>
              </a:spcBef>
              <a:buNone/>
            </a:pPr>
            <a:r>
              <a:rPr lang="en-GB" sz="1867">
                <a:latin typeface="Calibri"/>
                <a:ea typeface="Calibri"/>
                <a:cs typeface="Calibri"/>
                <a:sym typeface="Calibri"/>
              </a:rPr>
              <a:t>Contributing factors to fire setting (according to literature)</a:t>
            </a:r>
            <a:endParaRPr sz="1867">
              <a:latin typeface="Calibri"/>
              <a:ea typeface="Calibri"/>
              <a:cs typeface="Calibri"/>
              <a:sym typeface="Calibri"/>
            </a:endParaRPr>
          </a:p>
          <a:p>
            <a:pPr indent="-423323">
              <a:spcBef>
                <a:spcPts val="2133"/>
              </a:spcBef>
              <a:buSzPts val="1400"/>
              <a:buFont typeface="Calibri"/>
              <a:buChar char="●"/>
            </a:pPr>
            <a:r>
              <a:rPr lang="en-GB" sz="1867">
                <a:latin typeface="Calibri"/>
                <a:ea typeface="Calibri"/>
                <a:cs typeface="Calibri"/>
                <a:sym typeface="Calibri"/>
              </a:rPr>
              <a:t>Depression, conduct disorder (CD), oppositional defiant disorder (ODD) and attentional deficit hyperactivity disorder (ADHD) (Becker et al., 2004).</a:t>
            </a:r>
            <a:endParaRPr sz="1867">
              <a:latin typeface="Calibri"/>
              <a:ea typeface="Calibri"/>
              <a:cs typeface="Calibri"/>
              <a:sym typeface="Calibri"/>
            </a:endParaRPr>
          </a:p>
          <a:p>
            <a:pPr indent="-423323">
              <a:buSzPts val="1400"/>
              <a:buFont typeface="Calibri"/>
              <a:buChar char="●"/>
            </a:pPr>
            <a:r>
              <a:rPr lang="en-GB" sz="1867">
                <a:latin typeface="Calibri"/>
                <a:ea typeface="Calibri"/>
                <a:cs typeface="Calibri"/>
                <a:sym typeface="Calibri"/>
              </a:rPr>
              <a:t>Boredom, lack of parental supervision, low fear of fire, lack of fire safety knowledge and access to matches contribute to a firesetting episode (Lambie &amp; Randell, 2011).</a:t>
            </a:r>
            <a:endParaRPr sz="1867">
              <a:latin typeface="Calibri"/>
              <a:ea typeface="Calibri"/>
              <a:cs typeface="Calibri"/>
              <a:sym typeface="Calibri"/>
            </a:endParaRPr>
          </a:p>
          <a:p>
            <a:pPr marL="0" indent="0">
              <a:spcBef>
                <a:spcPts val="2133"/>
              </a:spcBef>
              <a:buNone/>
            </a:pPr>
            <a:endParaRPr>
              <a:latin typeface="Calibri"/>
              <a:ea typeface="Calibri"/>
              <a:cs typeface="Calibri"/>
              <a:sym typeface="Calibri"/>
            </a:endParaRPr>
          </a:p>
          <a:p>
            <a:pPr marL="0" indent="0">
              <a:spcBef>
                <a:spcPts val="2133"/>
              </a:spcBef>
              <a:buClr>
                <a:schemeClr val="dk1"/>
              </a:buClr>
              <a:buSzPts val="1100"/>
              <a:buNone/>
            </a:pPr>
            <a:endParaRPr>
              <a:latin typeface="Calibri"/>
              <a:ea typeface="Calibri"/>
              <a:cs typeface="Calibri"/>
              <a:sym typeface="Calibri"/>
            </a:endParaRPr>
          </a:p>
          <a:p>
            <a:pPr marL="0" indent="0">
              <a:spcBef>
                <a:spcPts val="2133"/>
              </a:spcBef>
              <a:buNone/>
            </a:pPr>
            <a:endParaRPr>
              <a:latin typeface="Calibri"/>
              <a:ea typeface="Calibri"/>
              <a:cs typeface="Calibri"/>
              <a:sym typeface="Calibri"/>
            </a:endParaRPr>
          </a:p>
          <a:p>
            <a:pPr marL="0" indent="0">
              <a:spcBef>
                <a:spcPts val="2133"/>
              </a:spcBef>
              <a:buNone/>
            </a:pPr>
            <a:endParaRPr>
              <a:latin typeface="Calibri"/>
              <a:ea typeface="Calibri"/>
              <a:cs typeface="Calibri"/>
              <a:sym typeface="Calibri"/>
            </a:endParaRPr>
          </a:p>
          <a:p>
            <a:pPr marL="0" indent="0">
              <a:spcBef>
                <a:spcPts val="2133"/>
              </a:spcBef>
              <a:buNone/>
            </a:pPr>
            <a:endParaRPr>
              <a:latin typeface="Calibri"/>
              <a:ea typeface="Calibri"/>
              <a:cs typeface="Calibri"/>
              <a:sym typeface="Calibri"/>
            </a:endParaRPr>
          </a:p>
          <a:p>
            <a:pPr marL="0" indent="0">
              <a:spcBef>
                <a:spcPts val="2133"/>
              </a:spcBef>
              <a:buNone/>
            </a:pPr>
            <a:endParaRPr>
              <a:latin typeface="Calibri"/>
              <a:ea typeface="Calibri"/>
              <a:cs typeface="Calibri"/>
              <a:sym typeface="Calibri"/>
            </a:endParaRPr>
          </a:p>
          <a:p>
            <a:pPr marL="0" indent="0">
              <a:spcBef>
                <a:spcPts val="2133"/>
              </a:spcBef>
              <a:spcAft>
                <a:spcPts val="2133"/>
              </a:spcAft>
              <a:buNone/>
            </a:pPr>
            <a:endParaRPr/>
          </a:p>
        </p:txBody>
      </p:sp>
      <p:pic>
        <p:nvPicPr>
          <p:cNvPr id="70" name="Google Shape;70;p15"/>
          <p:cNvPicPr preferRelativeResize="0"/>
          <p:nvPr/>
        </p:nvPicPr>
        <p:blipFill rotWithShape="1">
          <a:blip r:embed="rId3">
            <a:alphaModFix/>
          </a:blip>
          <a:srcRect/>
          <a:stretch/>
        </p:blipFill>
        <p:spPr>
          <a:xfrm>
            <a:off x="566867" y="781432"/>
            <a:ext cx="1450904" cy="1467235"/>
          </a:xfrm>
          <a:prstGeom prst="rect">
            <a:avLst/>
          </a:prstGeom>
          <a:noFill/>
          <a:ln>
            <a:noFill/>
          </a:ln>
        </p:spPr>
      </p:pic>
      <p:pic>
        <p:nvPicPr>
          <p:cNvPr id="71" name="Google Shape;71;p15" descr="Image result for fire gif"/>
          <p:cNvPicPr preferRelativeResize="0"/>
          <p:nvPr/>
        </p:nvPicPr>
        <p:blipFill rotWithShape="1">
          <a:blip r:embed="rId4">
            <a:alphaModFix/>
          </a:blip>
          <a:srcRect/>
          <a:stretch/>
        </p:blipFill>
        <p:spPr>
          <a:xfrm>
            <a:off x="1" y="5379533"/>
            <a:ext cx="6096001" cy="1768667"/>
          </a:xfrm>
          <a:prstGeom prst="rect">
            <a:avLst/>
          </a:prstGeom>
          <a:noFill/>
          <a:ln>
            <a:noFill/>
          </a:ln>
        </p:spPr>
      </p:pic>
      <p:pic>
        <p:nvPicPr>
          <p:cNvPr id="72" name="Google Shape;72;p15" descr="Image result for fire gif"/>
          <p:cNvPicPr preferRelativeResize="0"/>
          <p:nvPr/>
        </p:nvPicPr>
        <p:blipFill rotWithShape="1">
          <a:blip r:embed="rId4">
            <a:alphaModFix/>
          </a:blip>
          <a:srcRect/>
          <a:stretch/>
        </p:blipFill>
        <p:spPr>
          <a:xfrm>
            <a:off x="6096000" y="5379533"/>
            <a:ext cx="6096001" cy="1768667"/>
          </a:xfrm>
          <a:prstGeom prst="rect">
            <a:avLst/>
          </a:prstGeom>
          <a:noFill/>
          <a:ln>
            <a:noFill/>
          </a:ln>
        </p:spPr>
      </p:pic>
      <p:pic>
        <p:nvPicPr>
          <p:cNvPr id="73" name="Google Shape;73;p15"/>
          <p:cNvPicPr preferRelativeResize="0"/>
          <p:nvPr/>
        </p:nvPicPr>
        <p:blipFill rotWithShape="1">
          <a:blip r:embed="rId5">
            <a:alphaModFix/>
          </a:blip>
          <a:srcRect l="22075" r="22846"/>
          <a:stretch/>
        </p:blipFill>
        <p:spPr>
          <a:xfrm>
            <a:off x="4997350" y="777516"/>
            <a:ext cx="1148249" cy="1387667"/>
          </a:xfrm>
          <a:prstGeom prst="rect">
            <a:avLst/>
          </a:prstGeom>
          <a:noFill/>
          <a:ln>
            <a:noFill/>
          </a:ln>
        </p:spPr>
      </p:pic>
      <p:pic>
        <p:nvPicPr>
          <p:cNvPr id="74" name="Google Shape;74;p15" descr="Image result for chaos brain"/>
          <p:cNvPicPr preferRelativeResize="0"/>
          <p:nvPr/>
        </p:nvPicPr>
        <p:blipFill rotWithShape="1">
          <a:blip r:embed="rId6">
            <a:alphaModFix/>
          </a:blip>
          <a:srcRect/>
          <a:stretch/>
        </p:blipFill>
        <p:spPr>
          <a:xfrm>
            <a:off x="6633984" y="737748"/>
            <a:ext cx="1608489" cy="1467235"/>
          </a:xfrm>
          <a:prstGeom prst="rect">
            <a:avLst/>
          </a:prstGeom>
          <a:noFill/>
          <a:ln>
            <a:noFill/>
          </a:ln>
        </p:spPr>
      </p:pic>
      <p:pic>
        <p:nvPicPr>
          <p:cNvPr id="75" name="Google Shape;75;p15"/>
          <p:cNvPicPr preferRelativeResize="0"/>
          <p:nvPr/>
        </p:nvPicPr>
        <p:blipFill rotWithShape="1">
          <a:blip r:embed="rId7">
            <a:alphaModFix/>
          </a:blip>
          <a:srcRect t="25126" b="23777"/>
          <a:stretch/>
        </p:blipFill>
        <p:spPr>
          <a:xfrm>
            <a:off x="9125178" y="1271033"/>
            <a:ext cx="1327567" cy="678300"/>
          </a:xfrm>
          <a:prstGeom prst="rect">
            <a:avLst/>
          </a:prstGeom>
          <a:noFill/>
          <a:ln>
            <a:noFill/>
          </a:ln>
        </p:spPr>
      </p:pic>
      <p:pic>
        <p:nvPicPr>
          <p:cNvPr id="76" name="Google Shape;76;p15"/>
          <p:cNvPicPr preferRelativeResize="0"/>
          <p:nvPr/>
        </p:nvPicPr>
        <p:blipFill rotWithShape="1">
          <a:blip r:embed="rId8">
            <a:alphaModFix/>
          </a:blip>
          <a:srcRect l="8794" r="7283"/>
          <a:stretch/>
        </p:blipFill>
        <p:spPr>
          <a:xfrm>
            <a:off x="2535500" y="1018067"/>
            <a:ext cx="1996251" cy="99396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7" descr="Image result for report clipart"/>
          <p:cNvPicPr preferRelativeResize="0"/>
          <p:nvPr/>
        </p:nvPicPr>
        <p:blipFill rotWithShape="1">
          <a:blip r:embed="rId3">
            <a:alphaModFix/>
          </a:blip>
          <a:srcRect l="9227" r="8312"/>
          <a:stretch/>
        </p:blipFill>
        <p:spPr>
          <a:xfrm>
            <a:off x="10034599" y="2126159"/>
            <a:ext cx="1312687" cy="1566492"/>
          </a:xfrm>
          <a:prstGeom prst="rect">
            <a:avLst/>
          </a:prstGeom>
          <a:noFill/>
          <a:ln>
            <a:noFill/>
          </a:ln>
        </p:spPr>
      </p:pic>
      <p:sp>
        <p:nvSpPr>
          <p:cNvPr id="95" name="Google Shape;95;p17"/>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GB">
                <a:latin typeface="Calibri"/>
                <a:ea typeface="Calibri"/>
                <a:cs typeface="Calibri"/>
                <a:sym typeface="Calibri"/>
              </a:rPr>
              <a:t>Now...</a:t>
            </a:r>
            <a:endParaRPr>
              <a:latin typeface="Calibri"/>
              <a:ea typeface="Calibri"/>
              <a:cs typeface="Calibri"/>
              <a:sym typeface="Calibri"/>
            </a:endParaRPr>
          </a:p>
        </p:txBody>
      </p:sp>
      <p:pic>
        <p:nvPicPr>
          <p:cNvPr id="96" name="Google Shape;96;p17"/>
          <p:cNvPicPr preferRelativeResize="0"/>
          <p:nvPr/>
        </p:nvPicPr>
        <p:blipFill rotWithShape="1">
          <a:blip r:embed="rId4">
            <a:alphaModFix/>
          </a:blip>
          <a:srcRect/>
          <a:stretch/>
        </p:blipFill>
        <p:spPr>
          <a:xfrm>
            <a:off x="8003917" y="1707617"/>
            <a:ext cx="1619000" cy="2045199"/>
          </a:xfrm>
          <a:prstGeom prst="rect">
            <a:avLst/>
          </a:prstGeom>
          <a:noFill/>
          <a:ln>
            <a:noFill/>
          </a:ln>
        </p:spPr>
      </p:pic>
      <p:pic>
        <p:nvPicPr>
          <p:cNvPr id="97" name="Google Shape;97;p17" descr="Image result for together for children logo"/>
          <p:cNvPicPr preferRelativeResize="0"/>
          <p:nvPr/>
        </p:nvPicPr>
        <p:blipFill rotWithShape="1">
          <a:blip r:embed="rId5">
            <a:alphaModFix/>
          </a:blip>
          <a:srcRect/>
          <a:stretch/>
        </p:blipFill>
        <p:spPr>
          <a:xfrm>
            <a:off x="9827034" y="840216"/>
            <a:ext cx="2199100" cy="1058827"/>
          </a:xfrm>
          <a:prstGeom prst="rect">
            <a:avLst/>
          </a:prstGeom>
          <a:noFill/>
          <a:ln>
            <a:noFill/>
          </a:ln>
        </p:spPr>
      </p:pic>
      <p:sp>
        <p:nvSpPr>
          <p:cNvPr id="98" name="Google Shape;98;p17"/>
          <p:cNvSpPr/>
          <p:nvPr/>
        </p:nvSpPr>
        <p:spPr>
          <a:xfrm>
            <a:off x="8579067" y="2839851"/>
            <a:ext cx="998000" cy="852800"/>
          </a:xfrm>
          <a:prstGeom prst="ellipse">
            <a:avLst/>
          </a:prstGeom>
          <a:solidFill>
            <a:srgbClr val="FF9900"/>
          </a:solidFill>
          <a:ln>
            <a:noFill/>
          </a:ln>
        </p:spPr>
        <p:txBody>
          <a:bodyPr spcFirstLastPara="1" wrap="square" lIns="121900" tIns="121900" rIns="121900" bIns="121900" anchor="ctr" anchorCtr="0">
            <a:noAutofit/>
          </a:bodyPr>
          <a:lstStyle/>
          <a:p>
            <a:pPr algn="ctr">
              <a:buClr>
                <a:srgbClr val="000000"/>
              </a:buClr>
              <a:buSzPts val="1400"/>
            </a:pPr>
            <a:r>
              <a:rPr lang="en-GB" sz="1867">
                <a:solidFill>
                  <a:srgbClr val="000000"/>
                </a:solidFill>
                <a:latin typeface="Arial"/>
                <a:ea typeface="Arial"/>
                <a:cs typeface="Arial"/>
                <a:sym typeface="Arial"/>
              </a:rPr>
              <a:t>2nd ed.</a:t>
            </a:r>
            <a:endParaRPr sz="1867">
              <a:solidFill>
                <a:srgbClr val="000000"/>
              </a:solidFill>
              <a:latin typeface="Arial"/>
              <a:ea typeface="Arial"/>
              <a:cs typeface="Arial"/>
              <a:sym typeface="Arial"/>
            </a:endParaRPr>
          </a:p>
        </p:txBody>
      </p:sp>
      <p:pic>
        <p:nvPicPr>
          <p:cNvPr id="99" name="Google Shape;99;p17" descr="Image result for report clipart"/>
          <p:cNvPicPr preferRelativeResize="0"/>
          <p:nvPr/>
        </p:nvPicPr>
        <p:blipFill rotWithShape="1">
          <a:blip r:embed="rId3">
            <a:alphaModFix/>
          </a:blip>
          <a:srcRect l="9227" r="8312"/>
          <a:stretch/>
        </p:blipFill>
        <p:spPr>
          <a:xfrm>
            <a:off x="9852501" y="1946969"/>
            <a:ext cx="1312687" cy="1566492"/>
          </a:xfrm>
          <a:prstGeom prst="rect">
            <a:avLst/>
          </a:prstGeom>
          <a:noFill/>
          <a:ln>
            <a:noFill/>
          </a:ln>
        </p:spPr>
      </p:pic>
      <p:pic>
        <p:nvPicPr>
          <p:cNvPr id="100" name="Google Shape;100;p17"/>
          <p:cNvPicPr preferRelativeResize="0"/>
          <p:nvPr/>
        </p:nvPicPr>
        <p:blipFill rotWithShape="1">
          <a:blip r:embed="rId6">
            <a:alphaModFix/>
          </a:blip>
          <a:srcRect/>
          <a:stretch/>
        </p:blipFill>
        <p:spPr>
          <a:xfrm>
            <a:off x="7892617" y="3977683"/>
            <a:ext cx="1882200" cy="2673565"/>
          </a:xfrm>
          <a:prstGeom prst="rect">
            <a:avLst/>
          </a:prstGeom>
          <a:noFill/>
          <a:ln>
            <a:noFill/>
          </a:ln>
        </p:spPr>
      </p:pic>
      <p:pic>
        <p:nvPicPr>
          <p:cNvPr id="101" name="Google Shape;101;p17"/>
          <p:cNvPicPr preferRelativeResize="0"/>
          <p:nvPr/>
        </p:nvPicPr>
        <p:blipFill rotWithShape="1">
          <a:blip r:embed="rId7">
            <a:alphaModFix/>
          </a:blip>
          <a:srcRect/>
          <a:stretch/>
        </p:blipFill>
        <p:spPr>
          <a:xfrm>
            <a:off x="10106617" y="3977667"/>
            <a:ext cx="1882200" cy="2673565"/>
          </a:xfrm>
          <a:prstGeom prst="rect">
            <a:avLst/>
          </a:prstGeom>
          <a:noFill/>
          <a:ln>
            <a:noFill/>
          </a:ln>
        </p:spPr>
      </p:pic>
      <p:pic>
        <p:nvPicPr>
          <p:cNvPr id="102" name="Google Shape;102;p17" descr="Image result for report clipart"/>
          <p:cNvPicPr preferRelativeResize="0"/>
          <p:nvPr/>
        </p:nvPicPr>
        <p:blipFill rotWithShape="1">
          <a:blip r:embed="rId3">
            <a:alphaModFix/>
          </a:blip>
          <a:srcRect l="9227" r="8312"/>
          <a:stretch/>
        </p:blipFill>
        <p:spPr>
          <a:xfrm>
            <a:off x="10879314" y="2126159"/>
            <a:ext cx="1312687" cy="1566492"/>
          </a:xfrm>
          <a:prstGeom prst="rect">
            <a:avLst/>
          </a:prstGeom>
          <a:noFill/>
          <a:ln>
            <a:noFill/>
          </a:ln>
        </p:spPr>
      </p:pic>
      <p:pic>
        <p:nvPicPr>
          <p:cNvPr id="103" name="Google Shape;103;p17" descr="Image result for report clipart"/>
          <p:cNvPicPr preferRelativeResize="0"/>
          <p:nvPr/>
        </p:nvPicPr>
        <p:blipFill rotWithShape="1">
          <a:blip r:embed="rId3">
            <a:alphaModFix/>
          </a:blip>
          <a:srcRect l="9227" r="8312"/>
          <a:stretch/>
        </p:blipFill>
        <p:spPr>
          <a:xfrm>
            <a:off x="10697215" y="1946969"/>
            <a:ext cx="1312687" cy="1566492"/>
          </a:xfrm>
          <a:prstGeom prst="rect">
            <a:avLst/>
          </a:prstGeom>
          <a:noFill/>
          <a:ln>
            <a:noFill/>
          </a:ln>
        </p:spPr>
      </p:pic>
      <p:sp>
        <p:nvSpPr>
          <p:cNvPr id="104" name="Google Shape;104;p17"/>
          <p:cNvSpPr txBox="1"/>
          <p:nvPr/>
        </p:nvSpPr>
        <p:spPr>
          <a:xfrm>
            <a:off x="8004651" y="4218600"/>
            <a:ext cx="1619200" cy="22860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buClr>
                <a:srgbClr val="000000"/>
              </a:buClr>
              <a:buSzPts val="1400"/>
            </a:pPr>
            <a:r>
              <a:rPr lang="en-GB" sz="1867">
                <a:solidFill>
                  <a:srgbClr val="000000"/>
                </a:solidFill>
                <a:latin typeface="Calibri"/>
                <a:ea typeface="Calibri"/>
                <a:cs typeface="Calibri"/>
                <a:sym typeface="Calibri"/>
              </a:rPr>
              <a:t>3 journal articles in press on school exclusion</a:t>
            </a:r>
            <a:endParaRPr sz="1867">
              <a:solidFill>
                <a:srgbClr val="000000"/>
              </a:solidFill>
              <a:latin typeface="Calibri"/>
              <a:ea typeface="Calibri"/>
              <a:cs typeface="Calibri"/>
              <a:sym typeface="Calibri"/>
            </a:endParaRPr>
          </a:p>
        </p:txBody>
      </p:sp>
      <p:pic>
        <p:nvPicPr>
          <p:cNvPr id="105" name="Google Shape;105;p17" descr="Image result for phd scroll"/>
          <p:cNvPicPr preferRelativeResize="0"/>
          <p:nvPr/>
        </p:nvPicPr>
        <p:blipFill rotWithShape="1">
          <a:blip r:embed="rId8">
            <a:alphaModFix/>
          </a:blip>
          <a:srcRect l="6028" r="10818" b="8365"/>
          <a:stretch/>
        </p:blipFill>
        <p:spPr>
          <a:xfrm>
            <a:off x="4236175" y="5114733"/>
            <a:ext cx="971059" cy="1155800"/>
          </a:xfrm>
          <a:prstGeom prst="rect">
            <a:avLst/>
          </a:prstGeom>
          <a:noFill/>
          <a:ln>
            <a:noFill/>
          </a:ln>
        </p:spPr>
      </p:pic>
      <p:pic>
        <p:nvPicPr>
          <p:cNvPr id="106" name="Google Shape;106;p17" descr="Image result for children's commissioner" title="https://www.linkedin.com/company/childrens-commissioner"/>
          <p:cNvPicPr preferRelativeResize="0"/>
          <p:nvPr/>
        </p:nvPicPr>
        <p:blipFill rotWithShape="1">
          <a:blip r:embed="rId9">
            <a:alphaModFix/>
          </a:blip>
          <a:srcRect t="24464" b="26252"/>
          <a:stretch/>
        </p:blipFill>
        <p:spPr>
          <a:xfrm>
            <a:off x="5511367" y="2207550"/>
            <a:ext cx="2230003" cy="1099033"/>
          </a:xfrm>
          <a:prstGeom prst="rect">
            <a:avLst/>
          </a:prstGeom>
          <a:noFill/>
          <a:ln>
            <a:noFill/>
          </a:ln>
        </p:spPr>
      </p:pic>
      <p:pic>
        <p:nvPicPr>
          <p:cNvPr id="107" name="Google Shape;107;p17" descr="Image result for scope charity"/>
          <p:cNvPicPr preferRelativeResize="0"/>
          <p:nvPr/>
        </p:nvPicPr>
        <p:blipFill rotWithShape="1">
          <a:blip r:embed="rId10">
            <a:alphaModFix/>
          </a:blip>
          <a:srcRect/>
          <a:stretch/>
        </p:blipFill>
        <p:spPr>
          <a:xfrm>
            <a:off x="3577784" y="1352663"/>
            <a:ext cx="3817955" cy="763600"/>
          </a:xfrm>
          <a:prstGeom prst="rect">
            <a:avLst/>
          </a:prstGeom>
          <a:noFill/>
          <a:ln>
            <a:noFill/>
          </a:ln>
        </p:spPr>
      </p:pic>
      <p:pic>
        <p:nvPicPr>
          <p:cNvPr id="108" name="Google Shape;108;p17"/>
          <p:cNvPicPr preferRelativeResize="0"/>
          <p:nvPr/>
        </p:nvPicPr>
        <p:blipFill rotWithShape="1">
          <a:blip r:embed="rId11">
            <a:alphaModFix/>
          </a:blip>
          <a:srcRect/>
          <a:stretch/>
        </p:blipFill>
        <p:spPr>
          <a:xfrm>
            <a:off x="4022367" y="3737733"/>
            <a:ext cx="1312699" cy="1099048"/>
          </a:xfrm>
          <a:prstGeom prst="rect">
            <a:avLst/>
          </a:prstGeom>
          <a:noFill/>
          <a:ln>
            <a:noFill/>
          </a:ln>
        </p:spPr>
      </p:pic>
      <p:pic>
        <p:nvPicPr>
          <p:cNvPr id="109" name="Google Shape;109;p17"/>
          <p:cNvPicPr preferRelativeResize="0"/>
          <p:nvPr/>
        </p:nvPicPr>
        <p:blipFill rotWithShape="1">
          <a:blip r:embed="rId12">
            <a:alphaModFix/>
          </a:blip>
          <a:srcRect/>
          <a:stretch/>
        </p:blipFill>
        <p:spPr>
          <a:xfrm>
            <a:off x="2003324" y="135202"/>
            <a:ext cx="1732133" cy="1029756"/>
          </a:xfrm>
          <a:prstGeom prst="rect">
            <a:avLst/>
          </a:prstGeom>
          <a:noFill/>
          <a:ln>
            <a:noFill/>
          </a:ln>
        </p:spPr>
      </p:pic>
      <p:pic>
        <p:nvPicPr>
          <p:cNvPr id="110" name="Google Shape;110;p17"/>
          <p:cNvPicPr preferRelativeResize="0"/>
          <p:nvPr/>
        </p:nvPicPr>
        <p:blipFill rotWithShape="1">
          <a:blip r:embed="rId13">
            <a:alphaModFix/>
          </a:blip>
          <a:srcRect/>
          <a:stretch/>
        </p:blipFill>
        <p:spPr>
          <a:xfrm>
            <a:off x="4022381" y="151115"/>
            <a:ext cx="998000" cy="998000"/>
          </a:xfrm>
          <a:prstGeom prst="rect">
            <a:avLst/>
          </a:prstGeom>
          <a:noFill/>
          <a:ln>
            <a:noFill/>
          </a:ln>
        </p:spPr>
      </p:pic>
      <p:pic>
        <p:nvPicPr>
          <p:cNvPr id="111" name="Google Shape;111;p17"/>
          <p:cNvPicPr preferRelativeResize="0"/>
          <p:nvPr/>
        </p:nvPicPr>
        <p:blipFill rotWithShape="1">
          <a:blip r:embed="rId14">
            <a:alphaModFix/>
          </a:blip>
          <a:srcRect/>
          <a:stretch/>
        </p:blipFill>
        <p:spPr>
          <a:xfrm>
            <a:off x="7273632" y="151101"/>
            <a:ext cx="1732133" cy="1167433"/>
          </a:xfrm>
          <a:prstGeom prst="rect">
            <a:avLst/>
          </a:prstGeom>
          <a:noFill/>
          <a:ln>
            <a:noFill/>
          </a:ln>
        </p:spPr>
      </p:pic>
      <p:pic>
        <p:nvPicPr>
          <p:cNvPr id="112" name="Google Shape;112;p17"/>
          <p:cNvPicPr preferRelativeResize="0"/>
          <p:nvPr/>
        </p:nvPicPr>
        <p:blipFill rotWithShape="1">
          <a:blip r:embed="rId15">
            <a:alphaModFix/>
          </a:blip>
          <a:srcRect/>
          <a:stretch/>
        </p:blipFill>
        <p:spPr>
          <a:xfrm>
            <a:off x="3400234" y="2303957"/>
            <a:ext cx="1950833" cy="1155803"/>
          </a:xfrm>
          <a:prstGeom prst="rect">
            <a:avLst/>
          </a:prstGeom>
          <a:noFill/>
          <a:ln>
            <a:noFill/>
          </a:ln>
        </p:spPr>
      </p:pic>
      <p:pic>
        <p:nvPicPr>
          <p:cNvPr id="113" name="Google Shape;113;p17"/>
          <p:cNvPicPr preferRelativeResize="0"/>
          <p:nvPr/>
        </p:nvPicPr>
        <p:blipFill rotWithShape="1">
          <a:blip r:embed="rId16">
            <a:alphaModFix/>
          </a:blip>
          <a:srcRect/>
          <a:stretch/>
        </p:blipFill>
        <p:spPr>
          <a:xfrm>
            <a:off x="118268" y="1448032"/>
            <a:ext cx="1552192" cy="2192800"/>
          </a:xfrm>
          <a:prstGeom prst="rect">
            <a:avLst/>
          </a:prstGeom>
          <a:noFill/>
          <a:ln>
            <a:noFill/>
          </a:ln>
        </p:spPr>
      </p:pic>
      <p:pic>
        <p:nvPicPr>
          <p:cNvPr id="114" name="Google Shape;114;p17"/>
          <p:cNvPicPr preferRelativeResize="0"/>
          <p:nvPr/>
        </p:nvPicPr>
        <p:blipFill rotWithShape="1">
          <a:blip r:embed="rId17">
            <a:alphaModFix/>
          </a:blip>
          <a:srcRect/>
          <a:stretch/>
        </p:blipFill>
        <p:spPr>
          <a:xfrm>
            <a:off x="118267" y="5617606"/>
            <a:ext cx="2053067" cy="988495"/>
          </a:xfrm>
          <a:prstGeom prst="rect">
            <a:avLst/>
          </a:prstGeom>
          <a:noFill/>
          <a:ln>
            <a:noFill/>
          </a:ln>
        </p:spPr>
      </p:pic>
      <p:pic>
        <p:nvPicPr>
          <p:cNvPr id="115" name="Google Shape;115;p17"/>
          <p:cNvPicPr preferRelativeResize="0"/>
          <p:nvPr/>
        </p:nvPicPr>
        <p:blipFill rotWithShape="1">
          <a:blip r:embed="rId18">
            <a:alphaModFix/>
          </a:blip>
          <a:srcRect/>
          <a:stretch/>
        </p:blipFill>
        <p:spPr>
          <a:xfrm>
            <a:off x="118268" y="3847700"/>
            <a:ext cx="2147433" cy="1468467"/>
          </a:xfrm>
          <a:prstGeom prst="rect">
            <a:avLst/>
          </a:prstGeom>
          <a:noFill/>
          <a:ln>
            <a:noFill/>
          </a:ln>
        </p:spPr>
      </p:pic>
      <p:pic>
        <p:nvPicPr>
          <p:cNvPr id="116" name="Google Shape;116;p17"/>
          <p:cNvPicPr preferRelativeResize="0"/>
          <p:nvPr/>
        </p:nvPicPr>
        <p:blipFill rotWithShape="1">
          <a:blip r:embed="rId19">
            <a:alphaModFix/>
          </a:blip>
          <a:srcRect/>
          <a:stretch/>
        </p:blipFill>
        <p:spPr>
          <a:xfrm>
            <a:off x="2262669" y="5867564"/>
            <a:ext cx="1882167" cy="643769"/>
          </a:xfrm>
          <a:prstGeom prst="rect">
            <a:avLst/>
          </a:prstGeom>
          <a:noFill/>
          <a:ln>
            <a:noFill/>
          </a:ln>
        </p:spPr>
      </p:pic>
      <p:pic>
        <p:nvPicPr>
          <p:cNvPr id="117" name="Google Shape;117;p17"/>
          <p:cNvPicPr preferRelativeResize="0"/>
          <p:nvPr/>
        </p:nvPicPr>
        <p:blipFill rotWithShape="1">
          <a:blip r:embed="rId20">
            <a:alphaModFix/>
          </a:blip>
          <a:srcRect/>
          <a:stretch/>
        </p:blipFill>
        <p:spPr>
          <a:xfrm>
            <a:off x="9106758" y="67625"/>
            <a:ext cx="2804165" cy="545433"/>
          </a:xfrm>
          <a:prstGeom prst="rect">
            <a:avLst/>
          </a:prstGeom>
          <a:noFill/>
          <a:ln>
            <a:noFill/>
          </a:ln>
        </p:spPr>
      </p:pic>
      <p:pic>
        <p:nvPicPr>
          <p:cNvPr id="118" name="Google Shape;118;p17"/>
          <p:cNvPicPr preferRelativeResize="0"/>
          <p:nvPr/>
        </p:nvPicPr>
        <p:blipFill rotWithShape="1">
          <a:blip r:embed="rId21">
            <a:alphaModFix/>
          </a:blip>
          <a:srcRect/>
          <a:stretch/>
        </p:blipFill>
        <p:spPr>
          <a:xfrm>
            <a:off x="2460867" y="4134300"/>
            <a:ext cx="1468467" cy="1468467"/>
          </a:xfrm>
          <a:prstGeom prst="rect">
            <a:avLst/>
          </a:prstGeom>
          <a:noFill/>
          <a:ln>
            <a:noFill/>
          </a:ln>
        </p:spPr>
      </p:pic>
      <p:pic>
        <p:nvPicPr>
          <p:cNvPr id="119" name="Google Shape;119;p17"/>
          <p:cNvPicPr preferRelativeResize="0"/>
          <p:nvPr/>
        </p:nvPicPr>
        <p:blipFill rotWithShape="1">
          <a:blip r:embed="rId22">
            <a:alphaModFix/>
          </a:blip>
          <a:srcRect/>
          <a:stretch/>
        </p:blipFill>
        <p:spPr>
          <a:xfrm>
            <a:off x="5581394" y="3397859"/>
            <a:ext cx="2192956" cy="2192956"/>
          </a:xfrm>
          <a:prstGeom prst="rect">
            <a:avLst/>
          </a:prstGeom>
          <a:noFill/>
          <a:ln>
            <a:noFill/>
          </a:ln>
        </p:spPr>
      </p:pic>
      <p:pic>
        <p:nvPicPr>
          <p:cNvPr id="120" name="Google Shape;120;p17"/>
          <p:cNvPicPr preferRelativeResize="0"/>
          <p:nvPr/>
        </p:nvPicPr>
        <p:blipFill rotWithShape="1">
          <a:blip r:embed="rId23">
            <a:alphaModFix/>
          </a:blip>
          <a:srcRect/>
          <a:stretch/>
        </p:blipFill>
        <p:spPr>
          <a:xfrm>
            <a:off x="2003333" y="2527970"/>
            <a:ext cx="1209767" cy="1209767"/>
          </a:xfrm>
          <a:prstGeom prst="rect">
            <a:avLst/>
          </a:prstGeom>
          <a:noFill/>
          <a:ln>
            <a:noFill/>
          </a:ln>
        </p:spPr>
      </p:pic>
      <p:pic>
        <p:nvPicPr>
          <p:cNvPr id="121" name="Google Shape;121;p17"/>
          <p:cNvPicPr preferRelativeResize="0"/>
          <p:nvPr/>
        </p:nvPicPr>
        <p:blipFill rotWithShape="1">
          <a:blip r:embed="rId24">
            <a:alphaModFix/>
          </a:blip>
          <a:srcRect/>
          <a:stretch/>
        </p:blipFill>
        <p:spPr>
          <a:xfrm>
            <a:off x="1848033" y="1481937"/>
            <a:ext cx="1552200" cy="729064"/>
          </a:xfrm>
          <a:prstGeom prst="rect">
            <a:avLst/>
          </a:prstGeom>
          <a:noFill/>
          <a:ln>
            <a:noFill/>
          </a:ln>
        </p:spPr>
      </p:pic>
      <p:pic>
        <p:nvPicPr>
          <p:cNvPr id="122" name="Google Shape;122;p17"/>
          <p:cNvPicPr preferRelativeResize="0"/>
          <p:nvPr/>
        </p:nvPicPr>
        <p:blipFill rotWithShape="1">
          <a:blip r:embed="rId25">
            <a:alphaModFix/>
          </a:blip>
          <a:srcRect/>
          <a:stretch/>
        </p:blipFill>
        <p:spPr>
          <a:xfrm>
            <a:off x="5326396" y="5916734"/>
            <a:ext cx="2533117" cy="545433"/>
          </a:xfrm>
          <a:prstGeom prst="rect">
            <a:avLst/>
          </a:prstGeom>
          <a:noFill/>
          <a:ln>
            <a:noFill/>
          </a:ln>
        </p:spPr>
      </p:pic>
      <p:pic>
        <p:nvPicPr>
          <p:cNvPr id="123" name="Google Shape;123;p17"/>
          <p:cNvPicPr preferRelativeResize="0"/>
          <p:nvPr/>
        </p:nvPicPr>
        <p:blipFill rotWithShape="1">
          <a:blip r:embed="rId26">
            <a:alphaModFix/>
          </a:blip>
          <a:srcRect/>
          <a:stretch/>
        </p:blipFill>
        <p:spPr>
          <a:xfrm>
            <a:off x="5120467" y="219931"/>
            <a:ext cx="2053064" cy="10297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077844-F06B-4F70-9B63-9996ADF369C4}"/>
              </a:ext>
            </a:extLst>
          </p:cNvPr>
          <p:cNvSpPr txBox="1"/>
          <p:nvPr/>
        </p:nvSpPr>
        <p:spPr>
          <a:xfrm>
            <a:off x="314794" y="299803"/>
            <a:ext cx="11986936" cy="6832640"/>
          </a:xfrm>
          <a:prstGeom prst="rect">
            <a:avLst/>
          </a:prstGeom>
          <a:noFill/>
        </p:spPr>
        <p:txBody>
          <a:bodyPr wrap="none" lIns="91440" tIns="45720" rIns="91440" bIns="45720" rtlCol="0" anchor="t">
            <a:spAutoFit/>
          </a:bodyPr>
          <a:lstStyle/>
          <a:p>
            <a:r>
              <a:rPr lang="en-GB" sz="2000" b="1"/>
              <a:t>Publication list for the presentation (access at sure.sunderland.ac.uk)</a:t>
            </a:r>
            <a:endParaRPr lang="en-GB" sz="2000" b="1">
              <a:cs typeface="Calibri"/>
            </a:endParaRPr>
          </a:p>
          <a:p>
            <a:pPr fontAlgn="base"/>
            <a:endParaRPr lang="en-GB" sz="2000">
              <a:cs typeface="Calibri"/>
            </a:endParaRPr>
          </a:p>
          <a:p>
            <a:pPr fontAlgn="base"/>
            <a:r>
              <a:rPr lang="en-GB" sz="2000" baseline="30000"/>
              <a:t>1</a:t>
            </a:r>
            <a:r>
              <a:rPr lang="en-GB" sz="2000"/>
              <a:t>Martin-Denham, S. (2020)</a:t>
            </a:r>
            <a:r>
              <a:rPr lang="en-GB" sz="2000" i="1"/>
              <a:t> The enablers and barriers to mainstream schooling: The voices of children </a:t>
            </a:r>
          </a:p>
          <a:p>
            <a:pPr fontAlgn="base"/>
            <a:r>
              <a:rPr lang="en-GB" sz="2000" i="1"/>
              <a:t>excluded from school, their caregivers, and professionals.</a:t>
            </a:r>
            <a:r>
              <a:rPr lang="en-GB" sz="2000"/>
              <a:t> Sunderland: University of Sunderland. </a:t>
            </a:r>
            <a:endParaRPr lang="en-GB" sz="2000">
              <a:cs typeface="Calibri"/>
            </a:endParaRPr>
          </a:p>
          <a:p>
            <a:pPr fontAlgn="base"/>
            <a:endParaRPr lang="en-GB" sz="2000">
              <a:cs typeface="Calibri"/>
            </a:endParaRPr>
          </a:p>
          <a:p>
            <a:pPr fontAlgn="base"/>
            <a:r>
              <a:rPr lang="en-GB" sz="2000" baseline="30000"/>
              <a:t>2</a:t>
            </a:r>
            <a:r>
              <a:rPr lang="en-GB" sz="2000"/>
              <a:t>Martin-Denham, S. (2022) The road to school exclusion: An interpretative phenomenological analysis of </a:t>
            </a:r>
            <a:endParaRPr lang="en-GB" sz="2000">
              <a:cs typeface="Calibri"/>
            </a:endParaRPr>
          </a:p>
          <a:p>
            <a:pPr fontAlgn="base"/>
            <a:r>
              <a:rPr lang="en-GB" sz="2000"/>
              <a:t>interviews with parents of children with autism in the UK. [Accepted: </a:t>
            </a:r>
            <a:r>
              <a:rPr lang="en-GB" sz="2000" i="1"/>
              <a:t>Support for Learning</a:t>
            </a:r>
            <a:r>
              <a:rPr lang="en-GB" sz="2000"/>
              <a:t>]. </a:t>
            </a:r>
            <a:endParaRPr lang="en-GB" sz="2000">
              <a:cs typeface="Calibri"/>
            </a:endParaRPr>
          </a:p>
          <a:p>
            <a:pPr fontAlgn="base"/>
            <a:endParaRPr lang="en-GB" sz="2000">
              <a:cs typeface="Calibri"/>
            </a:endParaRPr>
          </a:p>
          <a:p>
            <a:pPr fontAlgn="base"/>
            <a:r>
              <a:rPr lang="en-GB" sz="2000" baseline="30000"/>
              <a:t>3</a:t>
            </a:r>
            <a:r>
              <a:rPr lang="en-GB" sz="2000"/>
              <a:t>Martin-Denham, S. (2021) School exclusion, substance misuse and use of weapons: An interpretative </a:t>
            </a:r>
            <a:endParaRPr lang="en-GB" sz="2000">
              <a:cs typeface="Calibri"/>
            </a:endParaRPr>
          </a:p>
          <a:p>
            <a:pPr fontAlgn="base"/>
            <a:r>
              <a:rPr lang="en-GB" sz="2000"/>
              <a:t>phenomenological analysis of interviews with children. </a:t>
            </a:r>
            <a:r>
              <a:rPr lang="en-GB" sz="2000" i="1"/>
              <a:t>Support for Learning</a:t>
            </a:r>
            <a:r>
              <a:rPr lang="en-GB" sz="2000"/>
              <a:t>, 36(4) [Accepted]. </a:t>
            </a:r>
            <a:endParaRPr lang="en-GB" sz="2000">
              <a:cs typeface="Calibri"/>
            </a:endParaRPr>
          </a:p>
          <a:p>
            <a:pPr fontAlgn="base"/>
            <a:endParaRPr lang="en-GB" sz="2000">
              <a:cs typeface="Calibri"/>
            </a:endParaRPr>
          </a:p>
          <a:p>
            <a:pPr fontAlgn="base"/>
            <a:r>
              <a:rPr lang="en-GB" sz="2000"/>
              <a:t>Martin-Denham, S. and Donaghue, J. (2020a) </a:t>
            </a:r>
            <a:r>
              <a:rPr lang="en-GB" sz="2000" i="1"/>
              <a:t>What is the prevalence of primary and secondary types of </a:t>
            </a:r>
            <a:endParaRPr lang="en-GB" sz="2000" i="1">
              <a:cs typeface="Calibri"/>
            </a:endParaRPr>
          </a:p>
          <a:p>
            <a:pPr fontAlgn="base"/>
            <a:r>
              <a:rPr lang="en-GB" sz="2000" i="1"/>
              <a:t>Special Educational Needs (SEN) in the City of Sunderland? A national comparative analysis of school census data.</a:t>
            </a:r>
            <a:r>
              <a:rPr lang="en-GB" sz="2000"/>
              <a:t> </a:t>
            </a:r>
            <a:endParaRPr lang="en-GB" sz="2000">
              <a:cs typeface="Calibri"/>
            </a:endParaRPr>
          </a:p>
          <a:p>
            <a:pPr fontAlgn="base"/>
            <a:r>
              <a:rPr lang="en-GB" sz="2000"/>
              <a:t>Sunderland: University of Sunderland. </a:t>
            </a:r>
            <a:endParaRPr lang="en-GB" sz="2000">
              <a:cs typeface="Calibri"/>
            </a:endParaRPr>
          </a:p>
          <a:p>
            <a:pPr fontAlgn="base"/>
            <a:endParaRPr lang="en-GB" sz="2000">
              <a:cs typeface="Calibri"/>
            </a:endParaRPr>
          </a:p>
          <a:p>
            <a:pPr fontAlgn="base"/>
            <a:r>
              <a:rPr lang="en-GB" sz="2000"/>
              <a:t>Martin-Denham and Donaghue (2020b)</a:t>
            </a:r>
            <a:r>
              <a:rPr lang="en-GB" sz="2000" i="1"/>
              <a:t> A review of school census data on fixed-term and permanent </a:t>
            </a:r>
            <a:endParaRPr lang="en-GB" sz="2000" i="1">
              <a:cs typeface="Calibri"/>
            </a:endParaRPr>
          </a:p>
          <a:p>
            <a:pPr fontAlgn="base"/>
            <a:r>
              <a:rPr lang="en-GB" sz="2000" i="1"/>
              <a:t>school exclusions in the City of Sunderland.</a:t>
            </a:r>
            <a:r>
              <a:rPr lang="en-GB" sz="2000"/>
              <a:t> Sunderland: University of Sunderland. </a:t>
            </a:r>
            <a:endParaRPr lang="en-GB" sz="2000">
              <a:cs typeface="Calibri"/>
            </a:endParaRPr>
          </a:p>
          <a:p>
            <a:pPr fontAlgn="base"/>
            <a:endParaRPr lang="en-GB" sz="2000">
              <a:cs typeface="Calibri"/>
            </a:endParaRPr>
          </a:p>
          <a:p>
            <a:pPr fontAlgn="base"/>
            <a:endParaRPr lang="en-GB" sz="2000">
              <a:cs typeface="Calibri"/>
            </a:endParaRPr>
          </a:p>
          <a:p>
            <a:pPr fontAlgn="base"/>
            <a:endParaRPr lang="en-GB" sz="2000">
              <a:cs typeface="Calibri"/>
            </a:endParaRPr>
          </a:p>
          <a:p>
            <a:endParaRPr lang="en-GB" sz="2000">
              <a:cs typeface="Calibri"/>
            </a:endParaRPr>
          </a:p>
          <a:p>
            <a:endParaRPr lang="en-GB"/>
          </a:p>
        </p:txBody>
      </p:sp>
    </p:spTree>
    <p:extLst>
      <p:ext uri="{BB962C8B-B14F-4D97-AF65-F5344CB8AC3E}">
        <p14:creationId xmlns:p14="http://schemas.microsoft.com/office/powerpoint/2010/main" val="311604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999B6-007F-4313-A7D1-2A052A993DB5}"/>
              </a:ext>
            </a:extLst>
          </p:cNvPr>
          <p:cNvSpPr>
            <a:spLocks noGrp="1"/>
          </p:cNvSpPr>
          <p:nvPr>
            <p:ph type="title"/>
          </p:nvPr>
        </p:nvSpPr>
        <p:spPr>
          <a:xfrm>
            <a:off x="838200" y="557188"/>
            <a:ext cx="10515600" cy="1133499"/>
          </a:xfrm>
        </p:spPr>
        <p:txBody>
          <a:bodyPr>
            <a:normAutofit/>
          </a:bodyPr>
          <a:lstStyle/>
          <a:p>
            <a:pPr algn="ctr"/>
            <a:r>
              <a:rPr lang="en-GB" sz="5200" b="1"/>
              <a:t>Types of school exclusion</a:t>
            </a:r>
          </a:p>
        </p:txBody>
      </p:sp>
      <p:graphicFrame>
        <p:nvGraphicFramePr>
          <p:cNvPr id="5" name="Content Placeholder 2">
            <a:extLst>
              <a:ext uri="{FF2B5EF4-FFF2-40B4-BE49-F238E27FC236}">
                <a16:creationId xmlns:a16="http://schemas.microsoft.com/office/drawing/2014/main" id="{3AF7D2C2-6359-4A04-809F-3F03F5B1E34D}"/>
              </a:ext>
            </a:extLst>
          </p:cNvPr>
          <p:cNvGraphicFramePr>
            <a:graphicFrameLocks noGrp="1"/>
          </p:cNvGraphicFramePr>
          <p:nvPr>
            <p:ph idx="1"/>
            <p:extLst>
              <p:ext uri="{D42A27DB-BD31-4B8C-83A1-F6EECF244321}">
                <p14:modId xmlns:p14="http://schemas.microsoft.com/office/powerpoint/2010/main" val="128231902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3586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92069DF-7218-4E4B-AC46-DB4AB591B224}"/>
              </a:ext>
            </a:extLst>
          </p:cNvPr>
          <p:cNvSpPr txBox="1"/>
          <p:nvPr/>
        </p:nvSpPr>
        <p:spPr>
          <a:xfrm>
            <a:off x="966952" y="952500"/>
            <a:ext cx="3264806" cy="220031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200" b="1" kern="1200">
                <a:solidFill>
                  <a:srgbClr val="FFFFFF"/>
                </a:solidFill>
                <a:latin typeface="+mj-lt"/>
                <a:ea typeface="+mj-ea"/>
                <a:cs typeface="+mj-cs"/>
              </a:rPr>
              <a:t>Sample: Participant overview</a:t>
            </a:r>
          </a:p>
        </p:txBody>
      </p:sp>
      <p:sp>
        <p:nvSpPr>
          <p:cNvPr id="3" name="TextBox 2">
            <a:extLst>
              <a:ext uri="{FF2B5EF4-FFF2-40B4-BE49-F238E27FC236}">
                <a16:creationId xmlns:a16="http://schemas.microsoft.com/office/drawing/2014/main" id="{DFE18AF1-1D7D-4FDE-A388-59548B710563}"/>
              </a:ext>
            </a:extLst>
          </p:cNvPr>
          <p:cNvSpPr txBox="1"/>
          <p:nvPr/>
        </p:nvSpPr>
        <p:spPr>
          <a:xfrm>
            <a:off x="717423" y="3355130"/>
            <a:ext cx="4536688" cy="186144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85750">
              <a:lnSpc>
                <a:spcPct val="90000"/>
              </a:lnSpc>
              <a:spcAft>
                <a:spcPts val="600"/>
              </a:spcAft>
              <a:buFont typeface="Arial" panose="020B0604020202020204" pitchFamily="34" charset="0"/>
              <a:buChar char="•"/>
            </a:pPr>
            <a:r>
              <a:rPr lang="en-US" sz="2000"/>
              <a:t>174 children, caregivers and professionals interviewed. </a:t>
            </a:r>
          </a:p>
          <a:p>
            <a:pPr marL="285750" indent="-285750">
              <a:lnSpc>
                <a:spcPct val="90000"/>
              </a:lnSpc>
              <a:spcAft>
                <a:spcPts val="600"/>
              </a:spcAft>
              <a:buFont typeface="Arial" panose="020B0604020202020204" pitchFamily="34" charset="0"/>
              <a:buChar char="•"/>
            </a:pPr>
            <a:r>
              <a:rPr lang="en-US" sz="2000"/>
              <a:t>In addition, there were three advisory groups, 12 children, five professionals from health/support services and five education professionals who came to the University.</a:t>
            </a:r>
          </a:p>
          <a:p>
            <a:pPr marL="285750" indent="-285750">
              <a:lnSpc>
                <a:spcPct val="90000"/>
              </a:lnSpc>
              <a:spcAft>
                <a:spcPts val="600"/>
              </a:spcAft>
              <a:buFont typeface="Arial" panose="020B0604020202020204" pitchFamily="34" charset="0"/>
              <a:buChar char="•"/>
            </a:pPr>
            <a:endParaRPr lang="en-US" sz="2000">
              <a:cs typeface="Calibri"/>
            </a:endParaRPr>
          </a:p>
          <a:p>
            <a:pPr marL="285750" indent="-285750">
              <a:lnSpc>
                <a:spcPct val="90000"/>
              </a:lnSpc>
              <a:spcAft>
                <a:spcPts val="600"/>
              </a:spcAft>
              <a:buFont typeface="Arial" panose="020B0604020202020204" pitchFamily="34" charset="0"/>
              <a:buChar char="•"/>
            </a:pPr>
            <a:endParaRPr lang="en-US" sz="2000">
              <a:cs typeface="Calibri"/>
            </a:endParaRPr>
          </a:p>
        </p:txBody>
      </p:sp>
      <p:pic>
        <p:nvPicPr>
          <p:cNvPr id="6" name="Picture 7" descr="A close up of a sign&#10;&#10;Description automatically generated">
            <a:extLst>
              <a:ext uri="{FF2B5EF4-FFF2-40B4-BE49-F238E27FC236}">
                <a16:creationId xmlns:a16="http://schemas.microsoft.com/office/drawing/2014/main" id="{89931B70-9ADA-4658-9CCD-04570DEEEA72}"/>
              </a:ext>
            </a:extLst>
          </p:cNvPr>
          <p:cNvPicPr>
            <a:picLocks noChangeAspect="1"/>
          </p:cNvPicPr>
          <p:nvPr/>
        </p:nvPicPr>
        <p:blipFill>
          <a:blip r:embed="rId2"/>
          <a:stretch>
            <a:fillRect/>
          </a:stretch>
        </p:blipFill>
        <p:spPr>
          <a:xfrm>
            <a:off x="10725150" y="154781"/>
            <a:ext cx="1302544" cy="654844"/>
          </a:xfrm>
          <a:prstGeom prst="rect">
            <a:avLst/>
          </a:prstGeom>
        </p:spPr>
      </p:pic>
      <p:graphicFrame>
        <p:nvGraphicFramePr>
          <p:cNvPr id="8" name="Table 7">
            <a:extLst>
              <a:ext uri="{FF2B5EF4-FFF2-40B4-BE49-F238E27FC236}">
                <a16:creationId xmlns:a16="http://schemas.microsoft.com/office/drawing/2014/main" id="{A51F3440-655B-4843-82E5-0C1FBC317154}"/>
              </a:ext>
            </a:extLst>
          </p:cNvPr>
          <p:cNvGraphicFramePr>
            <a:graphicFrameLocks noGrp="1"/>
          </p:cNvGraphicFramePr>
          <p:nvPr>
            <p:extLst>
              <p:ext uri="{D42A27DB-BD31-4B8C-83A1-F6EECF244321}">
                <p14:modId xmlns:p14="http://schemas.microsoft.com/office/powerpoint/2010/main" val="3504191734"/>
              </p:ext>
            </p:extLst>
          </p:nvPr>
        </p:nvGraphicFramePr>
        <p:xfrm>
          <a:off x="5669492" y="1466407"/>
          <a:ext cx="5073422" cy="5439134"/>
        </p:xfrm>
        <a:graphic>
          <a:graphicData uri="http://schemas.openxmlformats.org/drawingml/2006/table">
            <a:tbl>
              <a:tblPr/>
              <a:tblGrid>
                <a:gridCol w="3131591">
                  <a:extLst>
                    <a:ext uri="{9D8B030D-6E8A-4147-A177-3AD203B41FA5}">
                      <a16:colId xmlns:a16="http://schemas.microsoft.com/office/drawing/2014/main" val="993846639"/>
                    </a:ext>
                  </a:extLst>
                </a:gridCol>
                <a:gridCol w="895348">
                  <a:extLst>
                    <a:ext uri="{9D8B030D-6E8A-4147-A177-3AD203B41FA5}">
                      <a16:colId xmlns:a16="http://schemas.microsoft.com/office/drawing/2014/main" val="1353269084"/>
                    </a:ext>
                  </a:extLst>
                </a:gridCol>
                <a:gridCol w="1046483">
                  <a:extLst>
                    <a:ext uri="{9D8B030D-6E8A-4147-A177-3AD203B41FA5}">
                      <a16:colId xmlns:a16="http://schemas.microsoft.com/office/drawing/2014/main" val="489427170"/>
                    </a:ext>
                  </a:extLst>
                </a:gridCol>
              </a:tblGrid>
              <a:tr h="542260">
                <a:tc>
                  <a:txBody>
                    <a:bodyPr/>
                    <a:lstStyle/>
                    <a:p>
                      <a:pPr algn="l" fontAlgn="b">
                        <a:spcBef>
                          <a:spcPts val="0"/>
                        </a:spcBef>
                        <a:spcAft>
                          <a:spcPts val="0"/>
                        </a:spcAft>
                      </a:pPr>
                      <a:r>
                        <a:rPr lang="en-GB" sz="1800" b="1" i="0" u="none" strike="noStrike">
                          <a:solidFill>
                            <a:srgbClr val="FFFFFF"/>
                          </a:solidFill>
                          <a:effectLst/>
                          <a:latin typeface="Calibri" panose="020F0502020204030204" pitchFamily="34" charset="0"/>
                        </a:rPr>
                        <a:t>Group</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1" i="0" u="none" strike="noStrike">
                          <a:solidFill>
                            <a:srgbClr val="FFFFFF"/>
                          </a:solidFill>
                          <a:effectLst/>
                          <a:latin typeface="Calibri" panose="020F0502020204030204" pitchFamily="34" charset="0"/>
                        </a:rPr>
                        <a:t>Count</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1" i="0" u="none" strike="noStrike">
                          <a:solidFill>
                            <a:srgbClr val="FFFFFF"/>
                          </a:solidFill>
                          <a:effectLst/>
                          <a:latin typeface="Calibri" panose="020F0502020204030204" pitchFamily="34" charset="0"/>
                        </a:rPr>
                        <a:t>Sample</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extLst>
                  <a:ext uri="{0D108BD9-81ED-4DB2-BD59-A6C34878D82A}">
                    <a16:rowId xmlns:a16="http://schemas.microsoft.com/office/drawing/2014/main" val="739061970"/>
                  </a:ext>
                </a:extLst>
              </a:tr>
              <a:tr h="265403">
                <a:tc>
                  <a:txBody>
                    <a:bodyPr/>
                    <a:lstStyle/>
                    <a:p>
                      <a:pPr algn="l" fontAlgn="b">
                        <a:spcBef>
                          <a:spcPts val="0"/>
                        </a:spcBef>
                        <a:spcAft>
                          <a:spcPts val="0"/>
                        </a:spcAft>
                      </a:pPr>
                      <a:r>
                        <a:rPr lang="en-GB" sz="1800" b="1" i="0" u="none" strike="noStrike">
                          <a:solidFill>
                            <a:srgbClr val="000000"/>
                          </a:solidFill>
                          <a:effectLst/>
                          <a:latin typeface="Calibri" panose="020F0502020204030204" pitchFamily="34" charset="0"/>
                        </a:rPr>
                        <a:t>Children</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55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32%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071682792"/>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KS1</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20</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2846663655"/>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KS2/3</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4083589536"/>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KS4</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20</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251482766"/>
                  </a:ext>
                </a:extLst>
              </a:tr>
              <a:tr h="268332">
                <a:tc>
                  <a:txBody>
                    <a:bodyPr/>
                    <a:lstStyle/>
                    <a:p>
                      <a:pPr algn="l" fontAlgn="b">
                        <a:spcBef>
                          <a:spcPts val="0"/>
                        </a:spcBef>
                        <a:spcAft>
                          <a:spcPts val="0"/>
                        </a:spcAft>
                      </a:pPr>
                      <a:r>
                        <a:rPr lang="en-GB" sz="1800" b="1" i="0" u="none" strike="noStrike">
                          <a:solidFill>
                            <a:srgbClr val="000000"/>
                          </a:solidFill>
                          <a:effectLst/>
                          <a:latin typeface="Calibri" panose="020F0502020204030204" pitchFamily="34" charset="0"/>
                        </a:rPr>
                        <a:t>Caregivers</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41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24%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37721877"/>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KS1</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692462864"/>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KS2/3</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16</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222405848"/>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KS4</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21</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3038930509"/>
                  </a:ext>
                </a:extLst>
              </a:tr>
              <a:tr h="268332">
                <a:tc>
                  <a:txBody>
                    <a:bodyPr/>
                    <a:lstStyle/>
                    <a:p>
                      <a:pPr algn="l" fontAlgn="b">
                        <a:spcBef>
                          <a:spcPts val="0"/>
                        </a:spcBef>
                        <a:spcAft>
                          <a:spcPts val="0"/>
                        </a:spcAft>
                      </a:pPr>
                      <a:r>
                        <a:rPr lang="en-GB" sz="1800" b="1" i="0" u="none" strike="noStrike">
                          <a:solidFill>
                            <a:srgbClr val="000000"/>
                          </a:solidFill>
                          <a:effectLst/>
                          <a:latin typeface="Calibri" panose="020F0502020204030204" pitchFamily="34" charset="0"/>
                        </a:rPr>
                        <a:t>Professionals</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78</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tc>
                  <a:txBody>
                    <a:bodyPr/>
                    <a:lstStyle/>
                    <a:p>
                      <a:pPr algn="ctr" fontAlgn="b">
                        <a:spcBef>
                          <a:spcPts val="0"/>
                        </a:spcBef>
                        <a:spcAft>
                          <a:spcPts val="0"/>
                        </a:spcAft>
                      </a:pPr>
                      <a:r>
                        <a:rPr lang="en-GB" sz="1800" b="1" i="0" u="none" strike="noStrike">
                          <a:solidFill>
                            <a:srgbClr val="000000"/>
                          </a:solidFill>
                          <a:effectLst/>
                          <a:latin typeface="Calibri" panose="020F0502020204030204" pitchFamily="34" charset="0"/>
                        </a:rPr>
                        <a:t>45%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40000"/>
                        <a:lumOff val="60000"/>
                      </a:schemeClr>
                    </a:solidFill>
                  </a:tcPr>
                </a:tc>
                <a:extLst>
                  <a:ext uri="{0D108BD9-81ED-4DB2-BD59-A6C34878D82A}">
                    <a16:rowId xmlns:a16="http://schemas.microsoft.com/office/drawing/2014/main" val="1314362001"/>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Nursery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876603459"/>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Primary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28</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16%</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3126430987"/>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Secondary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448190699"/>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Specialist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2%</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1679967557"/>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ARP/AP headteachers</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10</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6%</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68215804"/>
                  </a:ext>
                </a:extLst>
              </a:tr>
              <a:tr h="26833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SENCO</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14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8%</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478462912"/>
                  </a:ext>
                </a:extLst>
              </a:tr>
              <a:tr h="353322">
                <a:tc>
                  <a:txBody>
                    <a:bodyPr/>
                    <a:lstStyle/>
                    <a:p>
                      <a:pPr algn="l" fontAlgn="b">
                        <a:spcBef>
                          <a:spcPts val="0"/>
                        </a:spcBef>
                        <a:spcAft>
                          <a:spcPts val="0"/>
                        </a:spcAft>
                      </a:pPr>
                      <a:r>
                        <a:rPr lang="en-GB" sz="1800" b="0" i="0" u="none" strike="noStrike">
                          <a:solidFill>
                            <a:srgbClr val="000000"/>
                          </a:solidFill>
                          <a:effectLst/>
                          <a:latin typeface="Calibri" panose="020F0502020204030204" pitchFamily="34" charset="0"/>
                        </a:rPr>
                        <a:t>Health and support</a:t>
                      </a:r>
                      <a:endParaRPr lang="en-GB" sz="2800" b="0" i="0" u="none" strike="noStrike">
                        <a:effectLst/>
                        <a:latin typeface="Arial" panose="020B0604020202020204" pitchFamily="34" charset="0"/>
                      </a:endParaRPr>
                    </a:p>
                  </a:txBody>
                  <a:tcPr marL="115826"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9</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tc>
                  <a:txBody>
                    <a:bodyPr/>
                    <a:lstStyle/>
                    <a:p>
                      <a:pPr algn="ctr" fontAlgn="b">
                        <a:spcBef>
                          <a:spcPts val="0"/>
                        </a:spcBef>
                        <a:spcAft>
                          <a:spcPts val="0"/>
                        </a:spcAft>
                      </a:pPr>
                      <a:r>
                        <a:rPr lang="en-GB" sz="1800" b="0" i="0" u="none" strike="noStrike">
                          <a:solidFill>
                            <a:srgbClr val="000000"/>
                          </a:solidFill>
                          <a:effectLst/>
                          <a:latin typeface="Calibri" panose="020F0502020204030204" pitchFamily="34" charset="0"/>
                        </a:rPr>
                        <a:t>5%</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val="2647426144"/>
                  </a:ext>
                </a:extLst>
              </a:tr>
              <a:tr h="268332">
                <a:tc>
                  <a:txBody>
                    <a:bodyPr/>
                    <a:lstStyle/>
                    <a:p>
                      <a:pPr algn="l" fontAlgn="b">
                        <a:spcBef>
                          <a:spcPts val="0"/>
                        </a:spcBef>
                        <a:spcAft>
                          <a:spcPts val="0"/>
                        </a:spcAft>
                      </a:pPr>
                      <a:r>
                        <a:rPr lang="en-GB" sz="1800" b="1" i="0" u="none" strike="noStrike">
                          <a:solidFill>
                            <a:srgbClr val="FFFFFF"/>
                          </a:solidFill>
                          <a:effectLst/>
                          <a:latin typeface="Calibri" panose="020F0502020204030204" pitchFamily="34" charset="0"/>
                        </a:rPr>
                        <a:t>Total</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1" i="0" u="none" strike="noStrike">
                          <a:solidFill>
                            <a:srgbClr val="FFFFFF"/>
                          </a:solidFill>
                          <a:effectLst/>
                          <a:latin typeface="Calibri" panose="020F0502020204030204" pitchFamily="34" charset="0"/>
                        </a:rPr>
                        <a:t>174</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tc>
                  <a:txBody>
                    <a:bodyPr/>
                    <a:lstStyle/>
                    <a:p>
                      <a:pPr algn="ctr" fontAlgn="b">
                        <a:spcBef>
                          <a:spcPts val="0"/>
                        </a:spcBef>
                        <a:spcAft>
                          <a:spcPts val="0"/>
                        </a:spcAft>
                      </a:pPr>
                      <a:r>
                        <a:rPr lang="en-GB" sz="1800" b="0" i="0" u="none" strike="noStrike">
                          <a:solidFill>
                            <a:srgbClr val="FFFFFF"/>
                          </a:solidFill>
                          <a:effectLst/>
                          <a:latin typeface="Calibri" panose="020F0502020204030204" pitchFamily="34" charset="0"/>
                        </a:rPr>
                        <a:t> </a:t>
                      </a:r>
                      <a:endParaRPr lang="en-GB" sz="2800" b="0" i="0" u="none" strike="noStrike">
                        <a:effectLst/>
                        <a:latin typeface="Arial" panose="020B0604020202020204" pitchFamily="34" charset="0"/>
                      </a:endParaRPr>
                    </a:p>
                  </a:txBody>
                  <a:tcPr marL="9652" marR="9652" marT="9652" marB="0" anchor="b">
                    <a:lnL>
                      <a:noFill/>
                    </a:lnL>
                    <a:lnR>
                      <a:noFill/>
                    </a:lnR>
                    <a:lnT>
                      <a:noFill/>
                    </a:lnT>
                    <a:lnB>
                      <a:noFill/>
                    </a:lnB>
                    <a:solidFill>
                      <a:srgbClr val="44546A"/>
                    </a:solidFill>
                  </a:tcPr>
                </a:tc>
                <a:extLst>
                  <a:ext uri="{0D108BD9-81ED-4DB2-BD59-A6C34878D82A}">
                    <a16:rowId xmlns:a16="http://schemas.microsoft.com/office/drawing/2014/main" val="3919951541"/>
                  </a:ext>
                </a:extLst>
              </a:tr>
            </a:tbl>
          </a:graphicData>
        </a:graphic>
      </p:graphicFrame>
      <p:sp>
        <p:nvSpPr>
          <p:cNvPr id="2" name="TextBox 1">
            <a:extLst>
              <a:ext uri="{FF2B5EF4-FFF2-40B4-BE49-F238E27FC236}">
                <a16:creationId xmlns:a16="http://schemas.microsoft.com/office/drawing/2014/main" id="{BA26A138-7B92-4BF7-BDDC-4C10342D22D3}"/>
              </a:ext>
            </a:extLst>
          </p:cNvPr>
          <p:cNvSpPr txBox="1"/>
          <p:nvPr/>
        </p:nvSpPr>
        <p:spPr>
          <a:xfrm>
            <a:off x="719470" y="232144"/>
            <a:ext cx="976954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Martin-Denham, S. (2020)</a:t>
            </a:r>
            <a:r>
              <a:rPr lang="en-GB" i="1">
                <a:ea typeface="+mn-lt"/>
                <a:cs typeface="+mn-lt"/>
              </a:rPr>
              <a:t> The enablers and barriers to mainstream schooling: The voices of children </a:t>
            </a:r>
            <a:endParaRPr lang="en-US">
              <a:ea typeface="+mn-lt"/>
              <a:cs typeface="+mn-lt"/>
            </a:endParaRPr>
          </a:p>
          <a:p>
            <a:r>
              <a:rPr lang="en-GB" i="1">
                <a:ea typeface="+mn-lt"/>
                <a:cs typeface="+mn-lt"/>
              </a:rPr>
              <a:t>excluded from school, their caregivers, and professionals.</a:t>
            </a:r>
            <a:r>
              <a:rPr lang="en-GB">
                <a:ea typeface="+mn-lt"/>
                <a:cs typeface="+mn-lt"/>
              </a:rPr>
              <a:t> Sunderland: University of Sunderland. </a:t>
            </a:r>
          </a:p>
          <a:p>
            <a:pPr algn="l"/>
            <a:endParaRPr lang="en-GB">
              <a:cs typeface="Calibri"/>
            </a:endParaRPr>
          </a:p>
        </p:txBody>
      </p:sp>
    </p:spTree>
    <p:extLst>
      <p:ext uri="{BB962C8B-B14F-4D97-AF65-F5344CB8AC3E}">
        <p14:creationId xmlns:p14="http://schemas.microsoft.com/office/powerpoint/2010/main" val="257986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AAEB23-8A99-4843-B281-0A498BD0C852}"/>
              </a:ext>
            </a:extLst>
          </p:cNvPr>
          <p:cNvSpPr>
            <a:spLocks noGrp="1"/>
          </p:cNvSpPr>
          <p:nvPr>
            <p:ph type="title"/>
          </p:nvPr>
        </p:nvSpPr>
        <p:spPr>
          <a:xfrm>
            <a:off x="283719" y="742951"/>
            <a:ext cx="4490297" cy="4962524"/>
          </a:xfrm>
        </p:spPr>
        <p:txBody>
          <a:bodyPr vert="horz" lIns="91440" tIns="45720" rIns="91440" bIns="45720" rtlCol="0" anchor="ctr">
            <a:normAutofit/>
          </a:bodyPr>
          <a:lstStyle/>
          <a:p>
            <a:r>
              <a:rPr lang="en-US" b="1" kern="1200">
                <a:solidFill>
                  <a:srgbClr val="FFFFFF"/>
                </a:solidFill>
                <a:latin typeface="+mj-lt"/>
                <a:ea typeface="+mj-ea"/>
                <a:cs typeface="+mj-cs"/>
              </a:rPr>
              <a:t>Proportion of </a:t>
            </a:r>
            <a:r>
              <a:rPr lang="en-US" b="1">
                <a:solidFill>
                  <a:srgbClr val="FFFFFF"/>
                </a:solidFill>
              </a:rPr>
              <a:t>headteachers in Sunderland </a:t>
            </a:r>
            <a:r>
              <a:rPr lang="en-US" b="1" kern="1200">
                <a:solidFill>
                  <a:srgbClr val="FFFFFF"/>
                </a:solidFill>
                <a:latin typeface="+mj-lt"/>
                <a:ea typeface="+mj-ea"/>
                <a:cs typeface="+mj-cs"/>
              </a:rPr>
              <a:t>schools interviewed</a:t>
            </a:r>
          </a:p>
        </p:txBody>
      </p:sp>
      <p:pic>
        <p:nvPicPr>
          <p:cNvPr id="4" name="Picture 7" descr="A close up of a sign&#10;&#10;Description automatically generated">
            <a:extLst>
              <a:ext uri="{FF2B5EF4-FFF2-40B4-BE49-F238E27FC236}">
                <a16:creationId xmlns:a16="http://schemas.microsoft.com/office/drawing/2014/main" id="{A6709ECE-484A-4EB7-89E9-E764AC8F57FC}"/>
              </a:ext>
            </a:extLst>
          </p:cNvPr>
          <p:cNvPicPr>
            <a:picLocks noChangeAspect="1"/>
          </p:cNvPicPr>
          <p:nvPr/>
        </p:nvPicPr>
        <p:blipFill>
          <a:blip r:embed="rId2"/>
          <a:stretch>
            <a:fillRect/>
          </a:stretch>
        </p:blipFill>
        <p:spPr>
          <a:xfrm>
            <a:off x="10725150" y="154781"/>
            <a:ext cx="1302544" cy="654844"/>
          </a:xfrm>
          <a:prstGeom prst="rect">
            <a:avLst/>
          </a:prstGeom>
        </p:spPr>
      </p:pic>
      <p:graphicFrame>
        <p:nvGraphicFramePr>
          <p:cNvPr id="6" name="Table 5">
            <a:extLst>
              <a:ext uri="{FF2B5EF4-FFF2-40B4-BE49-F238E27FC236}">
                <a16:creationId xmlns:a16="http://schemas.microsoft.com/office/drawing/2014/main" id="{CDA18B8A-43C5-4221-B49E-E5C4D314FAA2}"/>
              </a:ext>
            </a:extLst>
          </p:cNvPr>
          <p:cNvGraphicFramePr>
            <a:graphicFrameLocks noGrp="1"/>
          </p:cNvGraphicFramePr>
          <p:nvPr>
            <p:extLst>
              <p:ext uri="{D42A27DB-BD31-4B8C-83A1-F6EECF244321}">
                <p14:modId xmlns:p14="http://schemas.microsoft.com/office/powerpoint/2010/main" val="111534934"/>
              </p:ext>
            </p:extLst>
          </p:nvPr>
        </p:nvGraphicFramePr>
        <p:xfrm>
          <a:off x="4951378" y="1374672"/>
          <a:ext cx="6903738" cy="3800178"/>
        </p:xfrm>
        <a:graphic>
          <a:graphicData uri="http://schemas.openxmlformats.org/drawingml/2006/table">
            <a:tbl>
              <a:tblPr/>
              <a:tblGrid>
                <a:gridCol w="2762655">
                  <a:extLst>
                    <a:ext uri="{9D8B030D-6E8A-4147-A177-3AD203B41FA5}">
                      <a16:colId xmlns:a16="http://schemas.microsoft.com/office/drawing/2014/main" val="1338358893"/>
                    </a:ext>
                  </a:extLst>
                </a:gridCol>
                <a:gridCol w="1556426">
                  <a:extLst>
                    <a:ext uri="{9D8B030D-6E8A-4147-A177-3AD203B41FA5}">
                      <a16:colId xmlns:a16="http://schemas.microsoft.com/office/drawing/2014/main" val="260879059"/>
                    </a:ext>
                  </a:extLst>
                </a:gridCol>
                <a:gridCol w="1449421">
                  <a:extLst>
                    <a:ext uri="{9D8B030D-6E8A-4147-A177-3AD203B41FA5}">
                      <a16:colId xmlns:a16="http://schemas.microsoft.com/office/drawing/2014/main" val="249380181"/>
                    </a:ext>
                  </a:extLst>
                </a:gridCol>
                <a:gridCol w="1135236">
                  <a:extLst>
                    <a:ext uri="{9D8B030D-6E8A-4147-A177-3AD203B41FA5}">
                      <a16:colId xmlns:a16="http://schemas.microsoft.com/office/drawing/2014/main" val="3145563291"/>
                    </a:ext>
                  </a:extLst>
                </a:gridCol>
              </a:tblGrid>
              <a:tr h="710394">
                <a:tc>
                  <a:txBody>
                    <a:bodyPr/>
                    <a:lstStyle/>
                    <a:p>
                      <a:pPr algn="l" fontAlgn="b">
                        <a:spcBef>
                          <a:spcPts val="0"/>
                        </a:spcBef>
                        <a:spcAft>
                          <a:spcPts val="0"/>
                        </a:spcAft>
                      </a:pPr>
                      <a:r>
                        <a:rPr lang="en-GB" sz="2100" b="1" i="0" u="none" strike="noStrike">
                          <a:solidFill>
                            <a:srgbClr val="FFFFFF"/>
                          </a:solidFill>
                          <a:effectLst/>
                          <a:latin typeface="Calibri" panose="020F0502020204030204" pitchFamily="34" charset="0"/>
                        </a:rPr>
                        <a:t>Type of School</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Total in Sunderland</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Sample Candidates</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 Sampled</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extLst>
                  <a:ext uri="{0D108BD9-81ED-4DB2-BD59-A6C34878D82A}">
                    <a16:rowId xmlns:a16="http://schemas.microsoft.com/office/drawing/2014/main" val="1665414527"/>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Mainstream Nursery</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8</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50%</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509567179"/>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Mainstream Primary</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62</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28</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45%</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850743642"/>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Mainstream Secondary</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18</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10</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56%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3878109050"/>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Special School</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7</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57%</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2576184413"/>
                  </a:ext>
                </a:extLst>
              </a:tr>
              <a:tr h="396565">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Alternative Provision</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4</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67%</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2547120040"/>
                  </a:ext>
                </a:extLst>
              </a:tr>
              <a:tr h="710394">
                <a:tc>
                  <a:txBody>
                    <a:bodyPr/>
                    <a:lstStyle/>
                    <a:p>
                      <a:pPr algn="l" fontAlgn="b">
                        <a:spcBef>
                          <a:spcPts val="0"/>
                        </a:spcBef>
                        <a:spcAft>
                          <a:spcPts val="0"/>
                        </a:spcAft>
                      </a:pPr>
                      <a:r>
                        <a:rPr lang="en-GB" sz="2100" b="0" i="0" u="none" strike="noStrike">
                          <a:solidFill>
                            <a:srgbClr val="000000"/>
                          </a:solidFill>
                          <a:effectLst/>
                          <a:latin typeface="Calibri" panose="020F0502020204030204" pitchFamily="34" charset="0"/>
                        </a:rPr>
                        <a:t>Additional Resourced Provision</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15</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3</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tc>
                  <a:txBody>
                    <a:bodyPr/>
                    <a:lstStyle/>
                    <a:p>
                      <a:pPr algn="ctr" fontAlgn="b">
                        <a:spcBef>
                          <a:spcPts val="0"/>
                        </a:spcBef>
                        <a:spcAft>
                          <a:spcPts val="0"/>
                        </a:spcAft>
                      </a:pPr>
                      <a:r>
                        <a:rPr lang="en-GB" sz="2100" b="0" i="0" u="none" strike="noStrike">
                          <a:solidFill>
                            <a:srgbClr val="000000"/>
                          </a:solidFill>
                          <a:effectLst/>
                          <a:latin typeface="Calibri" panose="020F0502020204030204" pitchFamily="34" charset="0"/>
                        </a:rPr>
                        <a:t>20%</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D6DCE4"/>
                    </a:solidFill>
                  </a:tcPr>
                </a:tc>
                <a:extLst>
                  <a:ext uri="{0D108BD9-81ED-4DB2-BD59-A6C34878D82A}">
                    <a16:rowId xmlns:a16="http://schemas.microsoft.com/office/drawing/2014/main" val="1764233408"/>
                  </a:ext>
                </a:extLst>
              </a:tr>
              <a:tr h="396565">
                <a:tc>
                  <a:txBody>
                    <a:bodyPr/>
                    <a:lstStyle/>
                    <a:p>
                      <a:pPr algn="l" fontAlgn="b">
                        <a:spcBef>
                          <a:spcPts val="0"/>
                        </a:spcBef>
                        <a:spcAft>
                          <a:spcPts val="0"/>
                        </a:spcAft>
                      </a:pPr>
                      <a:r>
                        <a:rPr lang="en-GB" sz="2100" b="1" i="0" u="none" strike="noStrike">
                          <a:solidFill>
                            <a:srgbClr val="FFFFFF"/>
                          </a:solidFill>
                          <a:effectLst/>
                          <a:latin typeface="Calibri" panose="020F0502020204030204" pitchFamily="34" charset="0"/>
                        </a:rPr>
                        <a:t>Total</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116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53</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tc>
                  <a:txBody>
                    <a:bodyPr/>
                    <a:lstStyle/>
                    <a:p>
                      <a:pPr algn="ctr" fontAlgn="b">
                        <a:spcBef>
                          <a:spcPts val="0"/>
                        </a:spcBef>
                        <a:spcAft>
                          <a:spcPts val="0"/>
                        </a:spcAft>
                      </a:pPr>
                      <a:r>
                        <a:rPr lang="en-GB" sz="2100" b="1" i="0" u="none" strike="noStrike">
                          <a:solidFill>
                            <a:srgbClr val="FFFFFF"/>
                          </a:solidFill>
                          <a:effectLst/>
                          <a:latin typeface="Calibri" panose="020F0502020204030204" pitchFamily="34" charset="0"/>
                        </a:rPr>
                        <a:t>46%</a:t>
                      </a:r>
                      <a:endParaRPr lang="en-GB" sz="3400" b="0" i="0" u="none" strike="noStrike">
                        <a:effectLst/>
                        <a:latin typeface="Arial" panose="020B0604020202020204" pitchFamily="34" charset="0"/>
                      </a:endParaRPr>
                    </a:p>
                  </a:txBody>
                  <a:tcPr marL="14265" marR="14265" marT="14265" marB="0" anchor="b">
                    <a:lnL>
                      <a:noFill/>
                    </a:lnL>
                    <a:lnR>
                      <a:noFill/>
                    </a:lnR>
                    <a:lnT>
                      <a:noFill/>
                    </a:lnT>
                    <a:lnB>
                      <a:noFill/>
                    </a:lnB>
                    <a:solidFill>
                      <a:srgbClr val="44546A"/>
                    </a:solidFill>
                  </a:tcPr>
                </a:tc>
                <a:extLst>
                  <a:ext uri="{0D108BD9-81ED-4DB2-BD59-A6C34878D82A}">
                    <a16:rowId xmlns:a16="http://schemas.microsoft.com/office/drawing/2014/main" val="3512997464"/>
                  </a:ext>
                </a:extLst>
              </a:tr>
            </a:tbl>
          </a:graphicData>
        </a:graphic>
      </p:graphicFrame>
    </p:spTree>
    <p:extLst>
      <p:ext uri="{BB962C8B-B14F-4D97-AF65-F5344CB8AC3E}">
        <p14:creationId xmlns:p14="http://schemas.microsoft.com/office/powerpoint/2010/main" val="189104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8A2F660B-B9B1-4D4B-81CD-1F1D1ACD0617}"/>
              </a:ext>
            </a:extLst>
          </p:cNvPr>
          <p:cNvSpPr/>
          <p:nvPr/>
        </p:nvSpPr>
        <p:spPr>
          <a:xfrm>
            <a:off x="565150" y="2091255"/>
            <a:ext cx="5405453" cy="4005383"/>
          </a:xfrm>
          <a:prstGeom prst="wedgeRoundRectCallout">
            <a:avLst/>
          </a:prstGeom>
          <a:solidFill>
            <a:srgbClr val="AF1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6CD9C5-3382-47AC-B1CD-9CCA6B65741E}"/>
              </a:ext>
            </a:extLst>
          </p:cNvPr>
          <p:cNvSpPr>
            <a:spLocks noGrp="1"/>
          </p:cNvSpPr>
          <p:nvPr>
            <p:ph type="title"/>
          </p:nvPr>
        </p:nvSpPr>
        <p:spPr>
          <a:xfrm>
            <a:off x="839788" y="365125"/>
            <a:ext cx="10537371" cy="705078"/>
          </a:xfrm>
        </p:spPr>
        <p:txBody>
          <a:bodyPr/>
          <a:lstStyle/>
          <a:p>
            <a:r>
              <a:rPr lang="en-US" sz="3600" b="1">
                <a:cs typeface="Calibri Light"/>
              </a:rPr>
              <a:t>Children: Challenges in mainstream school</a:t>
            </a:r>
            <a:r>
              <a:rPr lang="en-US" sz="3600" b="1" baseline="30000">
                <a:cs typeface="Calibri Light"/>
              </a:rPr>
              <a:t>1</a:t>
            </a:r>
            <a:r>
              <a:rPr lang="en-US" sz="3600" b="1">
                <a:cs typeface="Calibri Light"/>
              </a:rPr>
              <a:t> (KS1)</a:t>
            </a:r>
            <a:endParaRPr lang="en-US" sz="3600" b="1"/>
          </a:p>
        </p:txBody>
      </p:sp>
      <p:sp>
        <p:nvSpPr>
          <p:cNvPr id="3" name="Text Placeholder 2">
            <a:extLst>
              <a:ext uri="{FF2B5EF4-FFF2-40B4-BE49-F238E27FC236}">
                <a16:creationId xmlns:a16="http://schemas.microsoft.com/office/drawing/2014/main" id="{D891D3E9-232D-4232-8505-71F12ED788A2}"/>
              </a:ext>
            </a:extLst>
          </p:cNvPr>
          <p:cNvSpPr>
            <a:spLocks noGrp="1"/>
          </p:cNvSpPr>
          <p:nvPr>
            <p:ph type="body" idx="1"/>
          </p:nvPr>
        </p:nvSpPr>
        <p:spPr>
          <a:xfrm>
            <a:off x="2004560" y="1064137"/>
            <a:ext cx="2512559" cy="558670"/>
          </a:xfrm>
        </p:spPr>
        <p:txBody>
          <a:bodyPr>
            <a:normAutofit/>
          </a:bodyPr>
          <a:lstStyle/>
          <a:p>
            <a:r>
              <a:rPr lang="en-US">
                <a:cs typeface="Calibri"/>
              </a:rPr>
              <a:t>The environment</a:t>
            </a:r>
            <a:endParaRPr lang="en-US"/>
          </a:p>
        </p:txBody>
      </p:sp>
      <p:sp>
        <p:nvSpPr>
          <p:cNvPr id="4" name="Content Placeholder 3">
            <a:extLst>
              <a:ext uri="{FF2B5EF4-FFF2-40B4-BE49-F238E27FC236}">
                <a16:creationId xmlns:a16="http://schemas.microsoft.com/office/drawing/2014/main" id="{40AB5216-447F-410B-B25E-1657DA4A55DA}"/>
              </a:ext>
            </a:extLst>
          </p:cNvPr>
          <p:cNvSpPr>
            <a:spLocks noGrp="1"/>
          </p:cNvSpPr>
          <p:nvPr>
            <p:ph sz="half" idx="2"/>
          </p:nvPr>
        </p:nvSpPr>
        <p:spPr>
          <a:xfrm>
            <a:off x="891705" y="2872679"/>
            <a:ext cx="4667932" cy="2575919"/>
          </a:xfrm>
        </p:spPr>
        <p:txBody>
          <a:bodyPr vert="horz" lIns="91440" tIns="45720" rIns="91440" bIns="45720" rtlCol="0" anchor="t">
            <a:noAutofit/>
          </a:bodyPr>
          <a:lstStyle/>
          <a:p>
            <a:pPr marL="0" indent="0">
              <a:lnSpc>
                <a:spcPct val="100000"/>
              </a:lnSpc>
              <a:buNone/>
            </a:pPr>
            <a:r>
              <a:rPr lang="en-US" sz="2000">
                <a:solidFill>
                  <a:schemeClr val="bg1"/>
                </a:solidFill>
                <a:latin typeface="Century Gothic"/>
                <a:ea typeface="+mn-lt"/>
                <a:cs typeface="+mn-lt"/>
              </a:rPr>
              <a:t>‘I need help in the playground because me and a child had a problem’</a:t>
            </a:r>
            <a:endParaRPr lang="en-US">
              <a:cs typeface="Calibri" panose="020F0502020204030204"/>
            </a:endParaRPr>
          </a:p>
          <a:p>
            <a:pPr marL="0" indent="0">
              <a:lnSpc>
                <a:spcPct val="100000"/>
              </a:lnSpc>
              <a:buNone/>
            </a:pPr>
            <a:r>
              <a:rPr lang="en-US" sz="2000">
                <a:solidFill>
                  <a:schemeClr val="bg1"/>
                </a:solidFill>
                <a:latin typeface="Century Gothic"/>
                <a:ea typeface="+mn-lt"/>
                <a:cs typeface="+mn-lt"/>
              </a:rPr>
              <a:t>‘Noise made me feel pressure, I was upset and angry’</a:t>
            </a:r>
          </a:p>
          <a:p>
            <a:pPr marL="0" indent="0">
              <a:lnSpc>
                <a:spcPct val="100000"/>
              </a:lnSpc>
              <a:buNone/>
            </a:pPr>
            <a:r>
              <a:rPr lang="en-US" sz="2000">
                <a:solidFill>
                  <a:schemeClr val="bg1"/>
                </a:solidFill>
                <a:latin typeface="Century Gothic"/>
                <a:ea typeface="+mn-lt"/>
                <a:cs typeface="+mn-lt"/>
              </a:rPr>
              <a:t>‘Sometimes I do scream that’s how I stop hurting people’</a:t>
            </a:r>
          </a:p>
        </p:txBody>
      </p:sp>
      <p:sp>
        <p:nvSpPr>
          <p:cNvPr id="5" name="Text Placeholder 4">
            <a:extLst>
              <a:ext uri="{FF2B5EF4-FFF2-40B4-BE49-F238E27FC236}">
                <a16:creationId xmlns:a16="http://schemas.microsoft.com/office/drawing/2014/main" id="{2324F1BD-7D0B-42CC-A66C-D586775833F1}"/>
              </a:ext>
            </a:extLst>
          </p:cNvPr>
          <p:cNvSpPr>
            <a:spLocks noGrp="1"/>
          </p:cNvSpPr>
          <p:nvPr>
            <p:ph type="body" sz="quarter" idx="3"/>
          </p:nvPr>
        </p:nvSpPr>
        <p:spPr>
          <a:xfrm>
            <a:off x="7838220" y="1059317"/>
            <a:ext cx="2199482" cy="547785"/>
          </a:xfrm>
        </p:spPr>
        <p:txBody>
          <a:bodyPr>
            <a:normAutofit/>
          </a:bodyPr>
          <a:lstStyle/>
          <a:p>
            <a:r>
              <a:rPr lang="en-US">
                <a:cs typeface="Calibri"/>
              </a:rPr>
              <a:t>The curriculum</a:t>
            </a:r>
            <a:endParaRPr lang="en-US"/>
          </a:p>
        </p:txBody>
      </p:sp>
      <p:pic>
        <p:nvPicPr>
          <p:cNvPr id="7" name="Picture 7" descr="A close up of a sign&#10;&#10;Description automatically generated">
            <a:extLst>
              <a:ext uri="{FF2B5EF4-FFF2-40B4-BE49-F238E27FC236}">
                <a16:creationId xmlns:a16="http://schemas.microsoft.com/office/drawing/2014/main" id="{936AFB4E-1643-41E0-A6F5-3C3B61B86285}"/>
              </a:ext>
            </a:extLst>
          </p:cNvPr>
          <p:cNvPicPr>
            <a:picLocks noChangeAspect="1"/>
          </p:cNvPicPr>
          <p:nvPr/>
        </p:nvPicPr>
        <p:blipFill>
          <a:blip r:embed="rId2"/>
          <a:stretch>
            <a:fillRect/>
          </a:stretch>
        </p:blipFill>
        <p:spPr>
          <a:xfrm>
            <a:off x="10725150" y="154781"/>
            <a:ext cx="1302544" cy="654844"/>
          </a:xfrm>
          <a:prstGeom prst="rect">
            <a:avLst/>
          </a:prstGeom>
        </p:spPr>
      </p:pic>
      <p:sp>
        <p:nvSpPr>
          <p:cNvPr id="13" name="Rectangle: Rounded Corners 12">
            <a:extLst>
              <a:ext uri="{FF2B5EF4-FFF2-40B4-BE49-F238E27FC236}">
                <a16:creationId xmlns:a16="http://schemas.microsoft.com/office/drawing/2014/main" id="{8C3860F5-4A9F-4F29-BF2E-ED35FB550FD9}"/>
              </a:ext>
            </a:extLst>
          </p:cNvPr>
          <p:cNvSpPr/>
          <p:nvPr/>
        </p:nvSpPr>
        <p:spPr>
          <a:xfrm>
            <a:off x="328420" y="1878380"/>
            <a:ext cx="5296595" cy="390741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5" descr="Icon&#10;&#10;Description automatically generated">
            <a:extLst>
              <a:ext uri="{FF2B5EF4-FFF2-40B4-BE49-F238E27FC236}">
                <a16:creationId xmlns:a16="http://schemas.microsoft.com/office/drawing/2014/main" id="{1BEF7F60-7975-41C7-AEAF-A8062B3C6B68}"/>
              </a:ext>
            </a:extLst>
          </p:cNvPr>
          <p:cNvPicPr>
            <a:picLocks noChangeAspect="1"/>
          </p:cNvPicPr>
          <p:nvPr/>
        </p:nvPicPr>
        <p:blipFill>
          <a:blip r:embed="rId3"/>
          <a:stretch>
            <a:fillRect/>
          </a:stretch>
        </p:blipFill>
        <p:spPr>
          <a:xfrm>
            <a:off x="783771" y="2212087"/>
            <a:ext cx="751116" cy="485287"/>
          </a:xfrm>
          <a:prstGeom prst="rect">
            <a:avLst/>
          </a:prstGeom>
        </p:spPr>
      </p:pic>
      <p:grpSp>
        <p:nvGrpSpPr>
          <p:cNvPr id="22" name="Group 21">
            <a:extLst>
              <a:ext uri="{FF2B5EF4-FFF2-40B4-BE49-F238E27FC236}">
                <a16:creationId xmlns:a16="http://schemas.microsoft.com/office/drawing/2014/main" id="{C861ABCA-DC25-41C9-A8AE-CA53F65BF2A7}"/>
              </a:ext>
            </a:extLst>
          </p:cNvPr>
          <p:cNvGrpSpPr/>
          <p:nvPr/>
        </p:nvGrpSpPr>
        <p:grpSpPr>
          <a:xfrm>
            <a:off x="4800600" y="5236029"/>
            <a:ext cx="914400" cy="653143"/>
            <a:chOff x="5758543" y="6030686"/>
            <a:chExt cx="914400" cy="653143"/>
          </a:xfrm>
        </p:grpSpPr>
        <p:sp>
          <p:nvSpPr>
            <p:cNvPr id="21" name="Rectangle 20">
              <a:extLst>
                <a:ext uri="{FF2B5EF4-FFF2-40B4-BE49-F238E27FC236}">
                  <a16:creationId xmlns:a16="http://schemas.microsoft.com/office/drawing/2014/main" id="{3E5C5825-4F8E-4730-A325-F61A8AC218BC}"/>
                </a:ext>
              </a:extLst>
            </p:cNvPr>
            <p:cNvSpPr/>
            <p:nvPr/>
          </p:nvSpPr>
          <p:spPr>
            <a:xfrm>
              <a:off x="5758543" y="6030686"/>
              <a:ext cx="914400" cy="653143"/>
            </a:xfrm>
            <a:prstGeom prst="rect">
              <a:avLst/>
            </a:prstGeom>
            <a:solidFill>
              <a:srgbClr val="AF1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10;&#10;Description automatically generated">
              <a:extLst>
                <a:ext uri="{FF2B5EF4-FFF2-40B4-BE49-F238E27FC236}">
                  <a16:creationId xmlns:a16="http://schemas.microsoft.com/office/drawing/2014/main" id="{165FF830-5F39-4749-B87A-BAC808F62477}"/>
                </a:ext>
              </a:extLst>
            </p:cNvPr>
            <p:cNvPicPr>
              <a:picLocks noChangeAspect="1"/>
            </p:cNvPicPr>
            <p:nvPr/>
          </p:nvPicPr>
          <p:blipFill>
            <a:blip r:embed="rId3"/>
            <a:stretch>
              <a:fillRect/>
            </a:stretch>
          </p:blipFill>
          <p:spPr>
            <a:xfrm rot="10800000">
              <a:off x="5834742" y="6098288"/>
              <a:ext cx="751116" cy="485287"/>
            </a:xfrm>
            <a:prstGeom prst="rect">
              <a:avLst/>
            </a:prstGeom>
          </p:spPr>
        </p:pic>
      </p:grpSp>
      <p:sp>
        <p:nvSpPr>
          <p:cNvPr id="17" name="Speech Bubble: Rectangle with Corners Rounded 16">
            <a:extLst>
              <a:ext uri="{FF2B5EF4-FFF2-40B4-BE49-F238E27FC236}">
                <a16:creationId xmlns:a16="http://schemas.microsoft.com/office/drawing/2014/main" id="{7F3231EB-9C2B-4A3F-89AB-89C81B8C4BC6}"/>
              </a:ext>
            </a:extLst>
          </p:cNvPr>
          <p:cNvSpPr/>
          <p:nvPr/>
        </p:nvSpPr>
        <p:spPr>
          <a:xfrm flipH="1">
            <a:off x="6416918" y="2091255"/>
            <a:ext cx="5393175" cy="4005383"/>
          </a:xfrm>
          <a:prstGeom prst="wedgeRoundRectCallout">
            <a:avLst/>
          </a:prstGeom>
          <a:solidFill>
            <a:srgbClr val="473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534F626-67E2-46A3-97D1-C59BFF6CC4DF}"/>
              </a:ext>
            </a:extLst>
          </p:cNvPr>
          <p:cNvSpPr>
            <a:spLocks noGrp="1"/>
          </p:cNvSpPr>
          <p:nvPr>
            <p:ph sz="quarter" idx="4"/>
          </p:nvPr>
        </p:nvSpPr>
        <p:spPr>
          <a:xfrm>
            <a:off x="6891163" y="2732762"/>
            <a:ext cx="4736874" cy="2574246"/>
          </a:xfrm>
        </p:spPr>
        <p:txBody>
          <a:bodyPr vert="horz" lIns="91440" tIns="45720" rIns="91440" bIns="45720" rtlCol="0" anchor="t">
            <a:noAutofit/>
          </a:bodyPr>
          <a:lstStyle/>
          <a:p>
            <a:pPr marL="0" indent="0">
              <a:lnSpc>
                <a:spcPct val="100000"/>
              </a:lnSpc>
              <a:buNone/>
            </a:pPr>
            <a:r>
              <a:rPr lang="en-US" sz="2000">
                <a:solidFill>
                  <a:srgbClr val="FFFFFF"/>
                </a:solidFill>
                <a:latin typeface="Century Gothic"/>
                <a:ea typeface="+mn-lt"/>
                <a:cs typeface="+mn-lt"/>
              </a:rPr>
              <a:t>‘I find it difficult to do maths'</a:t>
            </a:r>
            <a:endParaRPr lang="en-US" sz="2000">
              <a:solidFill>
                <a:srgbClr val="FFFFFF"/>
              </a:solidFill>
              <a:latin typeface="Century Gothic"/>
            </a:endParaRPr>
          </a:p>
          <a:p>
            <a:pPr marL="0" indent="0">
              <a:lnSpc>
                <a:spcPct val="100000"/>
              </a:lnSpc>
              <a:buNone/>
            </a:pPr>
            <a:r>
              <a:rPr lang="en-US" sz="2000">
                <a:solidFill>
                  <a:srgbClr val="FFFFFF"/>
                </a:solidFill>
                <a:latin typeface="Century Gothic"/>
                <a:ea typeface="+mn-lt"/>
                <a:cs typeface="+mn-lt"/>
              </a:rPr>
              <a:t>‘I hate the mud’</a:t>
            </a:r>
            <a:endParaRPr lang="en-US" sz="2000">
              <a:solidFill>
                <a:srgbClr val="FFFFFF"/>
              </a:solidFill>
              <a:latin typeface="Century Gothic"/>
            </a:endParaRPr>
          </a:p>
          <a:p>
            <a:pPr marL="0" indent="0">
              <a:lnSpc>
                <a:spcPct val="100000"/>
              </a:lnSpc>
              <a:buNone/>
            </a:pPr>
            <a:r>
              <a:rPr lang="en-US" sz="2000">
                <a:solidFill>
                  <a:srgbClr val="FFFFFF"/>
                </a:solidFill>
                <a:latin typeface="Century Gothic"/>
                <a:ea typeface="+mn-lt"/>
                <a:cs typeface="+mn-lt"/>
              </a:rPr>
              <a:t>‘I find it difficult because the work is too hard’</a:t>
            </a:r>
            <a:endParaRPr lang="en-US" sz="2000">
              <a:solidFill>
                <a:srgbClr val="FFFFFF"/>
              </a:solidFill>
              <a:latin typeface="Century Gothic"/>
              <a:cs typeface="Calibri"/>
            </a:endParaRPr>
          </a:p>
          <a:p>
            <a:pPr marL="0" indent="0">
              <a:lnSpc>
                <a:spcPct val="100000"/>
              </a:lnSpc>
              <a:buNone/>
            </a:pPr>
            <a:r>
              <a:rPr lang="en-US" sz="2000">
                <a:solidFill>
                  <a:srgbClr val="FFFFFF"/>
                </a:solidFill>
                <a:latin typeface="Century Gothic"/>
                <a:cs typeface="Calibri"/>
              </a:rPr>
              <a:t>‘I find it hard when I am doing PE, sometimes punch people because everyone is shouting and chanting it makes me angry’</a:t>
            </a:r>
          </a:p>
        </p:txBody>
      </p:sp>
      <p:sp>
        <p:nvSpPr>
          <p:cNvPr id="18" name="Rectangle: Rounded Corners 17">
            <a:extLst>
              <a:ext uri="{FF2B5EF4-FFF2-40B4-BE49-F238E27FC236}">
                <a16:creationId xmlns:a16="http://schemas.microsoft.com/office/drawing/2014/main" id="{864E7CF1-4265-4F3D-9B81-DAA645A0E52E}"/>
              </a:ext>
            </a:extLst>
          </p:cNvPr>
          <p:cNvSpPr/>
          <p:nvPr/>
        </p:nvSpPr>
        <p:spPr>
          <a:xfrm>
            <a:off x="6206705" y="1878380"/>
            <a:ext cx="5296595" cy="390741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5" descr="Icon&#10;&#10;Description automatically generated">
            <a:extLst>
              <a:ext uri="{FF2B5EF4-FFF2-40B4-BE49-F238E27FC236}">
                <a16:creationId xmlns:a16="http://schemas.microsoft.com/office/drawing/2014/main" id="{70C0525B-FDE6-4CFE-941D-A6D640A5B3A9}"/>
              </a:ext>
            </a:extLst>
          </p:cNvPr>
          <p:cNvPicPr>
            <a:picLocks noChangeAspect="1"/>
          </p:cNvPicPr>
          <p:nvPr/>
        </p:nvPicPr>
        <p:blipFill>
          <a:blip r:embed="rId3"/>
          <a:stretch>
            <a:fillRect/>
          </a:stretch>
        </p:blipFill>
        <p:spPr>
          <a:xfrm>
            <a:off x="6672943" y="2212087"/>
            <a:ext cx="751116" cy="485287"/>
          </a:xfrm>
          <a:prstGeom prst="rect">
            <a:avLst/>
          </a:prstGeom>
        </p:spPr>
      </p:pic>
      <p:grpSp>
        <p:nvGrpSpPr>
          <p:cNvPr id="23" name="Group 22">
            <a:extLst>
              <a:ext uri="{FF2B5EF4-FFF2-40B4-BE49-F238E27FC236}">
                <a16:creationId xmlns:a16="http://schemas.microsoft.com/office/drawing/2014/main" id="{DC31235F-0284-4B14-A9D1-11B77698B6E0}"/>
              </a:ext>
            </a:extLst>
          </p:cNvPr>
          <p:cNvGrpSpPr/>
          <p:nvPr/>
        </p:nvGrpSpPr>
        <p:grpSpPr>
          <a:xfrm>
            <a:off x="10657114" y="5290458"/>
            <a:ext cx="914400" cy="653143"/>
            <a:chOff x="5758543" y="6030686"/>
            <a:chExt cx="914400" cy="653143"/>
          </a:xfrm>
        </p:grpSpPr>
        <p:sp>
          <p:nvSpPr>
            <p:cNvPr id="24" name="Rectangle 23">
              <a:extLst>
                <a:ext uri="{FF2B5EF4-FFF2-40B4-BE49-F238E27FC236}">
                  <a16:creationId xmlns:a16="http://schemas.microsoft.com/office/drawing/2014/main" id="{9591A429-872C-490B-A489-B0BD724BE8EC}"/>
                </a:ext>
              </a:extLst>
            </p:cNvPr>
            <p:cNvSpPr/>
            <p:nvPr/>
          </p:nvSpPr>
          <p:spPr>
            <a:xfrm>
              <a:off x="5758543" y="6030686"/>
              <a:ext cx="914400" cy="653143"/>
            </a:xfrm>
            <a:prstGeom prst="rect">
              <a:avLst/>
            </a:prstGeom>
            <a:solidFill>
              <a:srgbClr val="473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Icon&#10;&#10;Description automatically generated">
              <a:extLst>
                <a:ext uri="{FF2B5EF4-FFF2-40B4-BE49-F238E27FC236}">
                  <a16:creationId xmlns:a16="http://schemas.microsoft.com/office/drawing/2014/main" id="{BBCD5992-F0FA-4BCD-9B08-400B8746B085}"/>
                </a:ext>
              </a:extLst>
            </p:cNvPr>
            <p:cNvPicPr>
              <a:picLocks noChangeAspect="1"/>
            </p:cNvPicPr>
            <p:nvPr/>
          </p:nvPicPr>
          <p:blipFill>
            <a:blip r:embed="rId3"/>
            <a:stretch>
              <a:fillRect/>
            </a:stretch>
          </p:blipFill>
          <p:spPr>
            <a:xfrm rot="10800000">
              <a:off x="5834742" y="6098288"/>
              <a:ext cx="751116" cy="485287"/>
            </a:xfrm>
            <a:prstGeom prst="rect">
              <a:avLst/>
            </a:prstGeom>
          </p:spPr>
        </p:pic>
      </p:grpSp>
    </p:spTree>
    <p:extLst>
      <p:ext uri="{BB962C8B-B14F-4D97-AF65-F5344CB8AC3E}">
        <p14:creationId xmlns:p14="http://schemas.microsoft.com/office/powerpoint/2010/main" val="50813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F406B9-8BAB-40E4-8F53-DDE0E87BFAFE}"/>
              </a:ext>
            </a:extLst>
          </p:cNvPr>
          <p:cNvSpPr/>
          <p:nvPr/>
        </p:nvSpPr>
        <p:spPr>
          <a:xfrm>
            <a:off x="566057" y="402772"/>
            <a:ext cx="10809513" cy="58673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8A76EE-A3B4-467A-B29F-DFD54D01FCCC}"/>
              </a:ext>
            </a:extLst>
          </p:cNvPr>
          <p:cNvSpPr/>
          <p:nvPr/>
        </p:nvSpPr>
        <p:spPr>
          <a:xfrm>
            <a:off x="111578" y="623207"/>
            <a:ext cx="9459685" cy="97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87B241-485C-4373-8EFA-0506C793912F}"/>
              </a:ext>
            </a:extLst>
          </p:cNvPr>
          <p:cNvSpPr/>
          <p:nvPr/>
        </p:nvSpPr>
        <p:spPr>
          <a:xfrm>
            <a:off x="2375807" y="5946321"/>
            <a:ext cx="9459685" cy="97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Shape&#10;&#10;Description automatically generated">
            <a:extLst>
              <a:ext uri="{FF2B5EF4-FFF2-40B4-BE49-F238E27FC236}">
                <a16:creationId xmlns:a16="http://schemas.microsoft.com/office/drawing/2014/main" id="{F83B5973-3DCE-45F1-B4E3-B8DE2A04208E}"/>
              </a:ext>
            </a:extLst>
          </p:cNvPr>
          <p:cNvPicPr>
            <a:picLocks noChangeAspect="1"/>
          </p:cNvPicPr>
          <p:nvPr/>
        </p:nvPicPr>
        <p:blipFill>
          <a:blip r:embed="rId2"/>
          <a:stretch>
            <a:fillRect/>
          </a:stretch>
        </p:blipFill>
        <p:spPr>
          <a:xfrm rot="10800000">
            <a:off x="859973" y="1008637"/>
            <a:ext cx="1774372" cy="1324636"/>
          </a:xfrm>
          <a:prstGeom prst="rect">
            <a:avLst/>
          </a:prstGeom>
        </p:spPr>
      </p:pic>
      <p:sp>
        <p:nvSpPr>
          <p:cNvPr id="4" name="Content Placeholder 3">
            <a:extLst>
              <a:ext uri="{FF2B5EF4-FFF2-40B4-BE49-F238E27FC236}">
                <a16:creationId xmlns:a16="http://schemas.microsoft.com/office/drawing/2014/main" id="{40AB5216-447F-410B-B25E-1657DA4A55DA}"/>
              </a:ext>
            </a:extLst>
          </p:cNvPr>
          <p:cNvSpPr>
            <a:spLocks noGrp="1"/>
          </p:cNvSpPr>
          <p:nvPr>
            <p:ph sz="half" idx="2"/>
          </p:nvPr>
        </p:nvSpPr>
        <p:spPr>
          <a:xfrm>
            <a:off x="3008187" y="975365"/>
            <a:ext cx="8227560" cy="1572761"/>
          </a:xfrm>
        </p:spPr>
        <p:txBody>
          <a:bodyPr vert="horz" lIns="91440" tIns="45720" rIns="91440" bIns="45720" rtlCol="0" anchor="t">
            <a:noAutofit/>
          </a:bodyPr>
          <a:lstStyle/>
          <a:p>
            <a:pPr marL="0" indent="0">
              <a:lnSpc>
                <a:spcPct val="100000"/>
              </a:lnSpc>
              <a:buNone/>
            </a:pPr>
            <a:r>
              <a:rPr lang="en-US" sz="1700">
                <a:latin typeface="Verdana Pro"/>
                <a:ea typeface="+mn-lt"/>
                <a:cs typeface="+mn-lt"/>
              </a:rPr>
              <a:t>‘There were too many people and I needed so much help, I wasn’t getting any at all, I didn’t cope well’</a:t>
            </a:r>
            <a:endParaRPr lang="en-US" sz="1700">
              <a:latin typeface="Verdana Pro"/>
              <a:cs typeface="Calibri"/>
            </a:endParaRPr>
          </a:p>
          <a:p>
            <a:pPr marL="0" indent="0">
              <a:lnSpc>
                <a:spcPct val="100000"/>
              </a:lnSpc>
              <a:buNone/>
            </a:pPr>
            <a:r>
              <a:rPr lang="en-US" sz="1700">
                <a:latin typeface="Verdana Pro"/>
                <a:ea typeface="+mn-lt"/>
                <a:cs typeface="+mn-lt"/>
              </a:rPr>
              <a:t>‘I say can you help with this? The person says no I’ll come back to you, but they came back at the end of the lesson or at the end of the task’</a:t>
            </a:r>
          </a:p>
          <a:p>
            <a:pPr marL="0" indent="0">
              <a:lnSpc>
                <a:spcPct val="100000"/>
              </a:lnSpc>
              <a:buNone/>
            </a:pPr>
            <a:r>
              <a:rPr lang="en-US" sz="1700">
                <a:latin typeface="Verdana Pro"/>
                <a:ea typeface="+mn-lt"/>
                <a:cs typeface="+mn-lt"/>
              </a:rPr>
              <a:t>‘There were too many people and I needed so much help. I wasn’t getting any, at all. I didn’t cope well. So, I would kick off a lot</a:t>
            </a:r>
            <a:endParaRPr lang="en-US" sz="1700">
              <a:latin typeface="Verdana Pro"/>
              <a:cs typeface="Calibri" panose="020F0502020204030204"/>
            </a:endParaRPr>
          </a:p>
          <a:p>
            <a:pPr marL="0" indent="0">
              <a:buNone/>
            </a:pPr>
            <a:endParaRPr lang="en-US" sz="1600">
              <a:latin typeface="Verdana Pro"/>
              <a:ea typeface="+mn-lt"/>
              <a:cs typeface="+mn-lt"/>
            </a:endParaRPr>
          </a:p>
        </p:txBody>
      </p:sp>
      <p:sp>
        <p:nvSpPr>
          <p:cNvPr id="6" name="Content Placeholder 5">
            <a:extLst>
              <a:ext uri="{FF2B5EF4-FFF2-40B4-BE49-F238E27FC236}">
                <a16:creationId xmlns:a16="http://schemas.microsoft.com/office/drawing/2014/main" id="{2534F626-67E2-46A3-97D1-C59BFF6CC4DF}"/>
              </a:ext>
            </a:extLst>
          </p:cNvPr>
          <p:cNvSpPr>
            <a:spLocks noGrp="1"/>
          </p:cNvSpPr>
          <p:nvPr>
            <p:ph sz="quarter" idx="4"/>
          </p:nvPr>
        </p:nvSpPr>
        <p:spPr>
          <a:xfrm>
            <a:off x="1055176" y="2829736"/>
            <a:ext cx="9754338" cy="3312125"/>
          </a:xfrm>
        </p:spPr>
        <p:txBody>
          <a:bodyPr vert="horz" lIns="91440" tIns="45720" rIns="91440" bIns="45720" rtlCol="0" anchor="t">
            <a:noAutofit/>
          </a:bodyPr>
          <a:lstStyle/>
          <a:p>
            <a:pPr marL="0" indent="0" algn="r">
              <a:lnSpc>
                <a:spcPct val="100000"/>
              </a:lnSpc>
              <a:buNone/>
            </a:pPr>
            <a:r>
              <a:rPr lang="en-US" sz="1700">
                <a:latin typeface="Verdana Pro"/>
                <a:ea typeface="+mn-lt"/>
                <a:cs typeface="+mn-lt"/>
              </a:rPr>
              <a:t>‘</a:t>
            </a:r>
            <a:r>
              <a:rPr lang="en-US" sz="1600">
                <a:latin typeface="Verdana Pro"/>
                <a:ea typeface="+mn-lt"/>
                <a:cs typeface="+mn-lt"/>
              </a:rPr>
              <a:t>It stresses me out. I feel I start to go crazy. When I’m angry that I feel like I’m going crazy’</a:t>
            </a:r>
            <a:endParaRPr lang="en-US" sz="1600">
              <a:latin typeface="Verdana Pro"/>
              <a:cs typeface="Calibri"/>
            </a:endParaRPr>
          </a:p>
          <a:p>
            <a:pPr marL="0" indent="0" algn="r">
              <a:lnSpc>
                <a:spcPct val="100000"/>
              </a:lnSpc>
              <a:buNone/>
            </a:pPr>
            <a:r>
              <a:rPr lang="en-US" sz="1600">
                <a:latin typeface="Verdana Pro"/>
                <a:ea typeface="+mn-lt"/>
                <a:cs typeface="+mn-lt"/>
              </a:rPr>
              <a:t>‘The fire alarms there are so high pitched. That’s why I’m glad I’ve left'</a:t>
            </a:r>
          </a:p>
          <a:p>
            <a:pPr marL="0" indent="0" algn="r">
              <a:lnSpc>
                <a:spcPct val="100000"/>
              </a:lnSpc>
              <a:buNone/>
            </a:pPr>
            <a:r>
              <a:rPr lang="en-US" sz="1600">
                <a:latin typeface="Verdana Pro"/>
                <a:ea typeface="+mn-lt"/>
                <a:cs typeface="+mn-lt"/>
              </a:rPr>
              <a:t>‘They would have my arms like ‘that’ and someone was on the other side, pulling my arms’</a:t>
            </a:r>
          </a:p>
          <a:p>
            <a:pPr marL="0" indent="0" algn="r">
              <a:lnSpc>
                <a:spcPct val="100000"/>
              </a:lnSpc>
              <a:buNone/>
            </a:pPr>
            <a:r>
              <a:rPr lang="en-US" sz="1600">
                <a:latin typeface="Verdana Pro"/>
                <a:ea typeface="+mn-lt"/>
                <a:cs typeface="+mn-lt"/>
              </a:rPr>
              <a:t>‘Every time the times tables get quick… I used to get one out of ten and others get ten out of ten, but they were too big and there was a timer, you had to read how many you got in front of the class’</a:t>
            </a:r>
          </a:p>
          <a:p>
            <a:pPr marL="0" indent="0" algn="r">
              <a:lnSpc>
                <a:spcPct val="100000"/>
              </a:lnSpc>
              <a:buNone/>
            </a:pPr>
            <a:r>
              <a:rPr lang="en-US" sz="1600">
                <a:latin typeface="Verdana Pro"/>
                <a:ea typeface="+mn-lt"/>
                <a:cs typeface="+mn-lt"/>
              </a:rPr>
              <a:t>‘They didn’t have time to listen’</a:t>
            </a:r>
          </a:p>
          <a:p>
            <a:pPr marL="0" indent="0" algn="r">
              <a:lnSpc>
                <a:spcPct val="100000"/>
              </a:lnSpc>
              <a:buNone/>
            </a:pPr>
            <a:r>
              <a:rPr lang="en-US" sz="1600">
                <a:latin typeface="Verdana Pro"/>
                <a:ea typeface="+mn-lt"/>
                <a:cs typeface="+mn-lt"/>
              </a:rPr>
              <a:t>‘It is hard for the teachers to get round’</a:t>
            </a:r>
            <a:endParaRPr lang="en-US" sz="1600">
              <a:latin typeface="Verdana Pro"/>
              <a:cs typeface="Calibri" panose="020F0502020204030204"/>
            </a:endParaRPr>
          </a:p>
          <a:p>
            <a:pPr algn="ctr"/>
            <a:endParaRPr lang="en-US" sz="2000">
              <a:ea typeface="+mn-lt"/>
              <a:cs typeface="+mn-lt"/>
            </a:endParaRPr>
          </a:p>
          <a:p>
            <a:endParaRPr lang="en-US" sz="2000">
              <a:ea typeface="+mn-lt"/>
              <a:cs typeface="+mn-lt"/>
            </a:endParaRPr>
          </a:p>
        </p:txBody>
      </p:sp>
      <p:sp>
        <p:nvSpPr>
          <p:cNvPr id="2" name="Title 1">
            <a:extLst>
              <a:ext uri="{FF2B5EF4-FFF2-40B4-BE49-F238E27FC236}">
                <a16:creationId xmlns:a16="http://schemas.microsoft.com/office/drawing/2014/main" id="{8E6CD9C5-3382-47AC-B1CD-9CCA6B65741E}"/>
              </a:ext>
            </a:extLst>
          </p:cNvPr>
          <p:cNvSpPr>
            <a:spLocks noGrp="1"/>
          </p:cNvSpPr>
          <p:nvPr>
            <p:ph type="title"/>
          </p:nvPr>
        </p:nvSpPr>
        <p:spPr>
          <a:xfrm>
            <a:off x="197532" y="4686754"/>
            <a:ext cx="5987144" cy="955449"/>
          </a:xfrm>
          <a:solidFill>
            <a:schemeClr val="accent4">
              <a:lumMod val="40000"/>
              <a:lumOff val="60000"/>
            </a:schemeClr>
          </a:solidFill>
        </p:spPr>
        <p:txBody>
          <a:bodyPr vert="horz" lIns="91440" tIns="45720" rIns="91440" bIns="45720" rtlCol="0" anchor="ctr">
            <a:noAutofit/>
          </a:bodyPr>
          <a:lstStyle/>
          <a:p>
            <a:r>
              <a:rPr lang="en-US" sz="2800" b="1">
                <a:latin typeface="Verdana Pro"/>
                <a:cs typeface="Calibri Light"/>
              </a:rPr>
              <a:t>Children: Challenges in mainstream school</a:t>
            </a:r>
            <a:r>
              <a:rPr lang="en-US" sz="2800" b="1" baseline="30000">
                <a:latin typeface="Verdana Pro"/>
                <a:cs typeface="Calibri Light"/>
              </a:rPr>
              <a:t>1</a:t>
            </a:r>
            <a:r>
              <a:rPr lang="en-US" sz="2800" b="1">
                <a:latin typeface="Verdana Pro"/>
                <a:cs typeface="Calibri Light"/>
              </a:rPr>
              <a:t> (KS2-3)</a:t>
            </a:r>
            <a:endParaRPr lang="en-US" sz="2800" b="1">
              <a:latin typeface="Verdana Pro"/>
            </a:endParaRPr>
          </a:p>
        </p:txBody>
      </p:sp>
      <p:pic>
        <p:nvPicPr>
          <p:cNvPr id="8" name="Picture 7" descr="A close up of a sign&#10;&#10;Description automatically generated">
            <a:extLst>
              <a:ext uri="{FF2B5EF4-FFF2-40B4-BE49-F238E27FC236}">
                <a16:creationId xmlns:a16="http://schemas.microsoft.com/office/drawing/2014/main" id="{CBABF8B3-F80C-4A13-9CDF-2E3EF123BA5E}"/>
              </a:ext>
            </a:extLst>
          </p:cNvPr>
          <p:cNvPicPr>
            <a:picLocks noChangeAspect="1"/>
          </p:cNvPicPr>
          <p:nvPr/>
        </p:nvPicPr>
        <p:blipFill>
          <a:blip r:embed="rId3"/>
          <a:stretch>
            <a:fillRect/>
          </a:stretch>
        </p:blipFill>
        <p:spPr>
          <a:xfrm>
            <a:off x="10725150" y="154781"/>
            <a:ext cx="1302544" cy="654844"/>
          </a:xfrm>
          <a:prstGeom prst="rect">
            <a:avLst/>
          </a:prstGeom>
        </p:spPr>
      </p:pic>
    </p:spTree>
    <p:extLst>
      <p:ext uri="{BB962C8B-B14F-4D97-AF65-F5344CB8AC3E}">
        <p14:creationId xmlns:p14="http://schemas.microsoft.com/office/powerpoint/2010/main" val="399916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D9C5-3382-47AC-B1CD-9CCA6B65741E}"/>
              </a:ext>
            </a:extLst>
          </p:cNvPr>
          <p:cNvSpPr>
            <a:spLocks noGrp="1"/>
          </p:cNvSpPr>
          <p:nvPr>
            <p:ph type="title"/>
          </p:nvPr>
        </p:nvSpPr>
        <p:spPr>
          <a:xfrm>
            <a:off x="839788" y="365125"/>
            <a:ext cx="10559142" cy="487364"/>
          </a:xfrm>
        </p:spPr>
        <p:txBody>
          <a:bodyPr>
            <a:normAutofit fontScale="90000"/>
          </a:bodyPr>
          <a:lstStyle/>
          <a:p>
            <a:r>
              <a:rPr lang="en-US" sz="3600" b="1">
                <a:cs typeface="Calibri Light"/>
              </a:rPr>
              <a:t>Children: Challenges in mainstream school</a:t>
            </a:r>
            <a:r>
              <a:rPr lang="en-US" sz="3600" b="1" baseline="30000">
                <a:cs typeface="Calibri Light"/>
              </a:rPr>
              <a:t>1</a:t>
            </a:r>
            <a:r>
              <a:rPr lang="en-US" sz="3600" b="1">
                <a:cs typeface="Calibri Light"/>
              </a:rPr>
              <a:t> (KS4)</a:t>
            </a:r>
            <a:endParaRPr lang="en-US" sz="3600" b="1"/>
          </a:p>
        </p:txBody>
      </p:sp>
      <p:sp>
        <p:nvSpPr>
          <p:cNvPr id="3" name="Text Placeholder 2">
            <a:extLst>
              <a:ext uri="{FF2B5EF4-FFF2-40B4-BE49-F238E27FC236}">
                <a16:creationId xmlns:a16="http://schemas.microsoft.com/office/drawing/2014/main" id="{D891D3E9-232D-4232-8505-71F12ED788A2}"/>
              </a:ext>
            </a:extLst>
          </p:cNvPr>
          <p:cNvSpPr>
            <a:spLocks noGrp="1"/>
          </p:cNvSpPr>
          <p:nvPr>
            <p:ph type="body" idx="1"/>
          </p:nvPr>
        </p:nvSpPr>
        <p:spPr>
          <a:xfrm>
            <a:off x="937760" y="1179972"/>
            <a:ext cx="5157787" cy="416817"/>
          </a:xfrm>
        </p:spPr>
        <p:txBody>
          <a:bodyPr>
            <a:normAutofit lnSpcReduction="10000"/>
          </a:bodyPr>
          <a:lstStyle/>
          <a:p>
            <a:r>
              <a:rPr lang="en-US">
                <a:latin typeface="Verdana Pro"/>
                <a:cs typeface="Calibri"/>
              </a:rPr>
              <a:t>Lack of in class support</a:t>
            </a:r>
          </a:p>
        </p:txBody>
      </p:sp>
      <p:sp>
        <p:nvSpPr>
          <p:cNvPr id="5" name="Text Placeholder 4">
            <a:extLst>
              <a:ext uri="{FF2B5EF4-FFF2-40B4-BE49-F238E27FC236}">
                <a16:creationId xmlns:a16="http://schemas.microsoft.com/office/drawing/2014/main" id="{2324F1BD-7D0B-42CC-A66C-D586775833F1}"/>
              </a:ext>
            </a:extLst>
          </p:cNvPr>
          <p:cNvSpPr>
            <a:spLocks noGrp="1"/>
          </p:cNvSpPr>
          <p:nvPr>
            <p:ph type="body" sz="quarter" idx="3"/>
          </p:nvPr>
        </p:nvSpPr>
        <p:spPr>
          <a:xfrm>
            <a:off x="6237514" y="1179972"/>
            <a:ext cx="5498873" cy="416817"/>
          </a:xfrm>
        </p:spPr>
        <p:txBody>
          <a:bodyPr>
            <a:normAutofit lnSpcReduction="10000"/>
          </a:bodyPr>
          <a:lstStyle/>
          <a:p>
            <a:r>
              <a:rPr lang="en-US">
                <a:latin typeface="Verdana Pro"/>
                <a:cs typeface="Calibri"/>
              </a:rPr>
              <a:t>The environment/approaches</a:t>
            </a:r>
            <a:endParaRPr lang="en-US">
              <a:latin typeface="Verdana Pro"/>
            </a:endParaRPr>
          </a:p>
        </p:txBody>
      </p:sp>
      <p:pic>
        <p:nvPicPr>
          <p:cNvPr id="10" name="Picture 7" descr="A close up of a sign&#10;&#10;Description automatically generated">
            <a:extLst>
              <a:ext uri="{FF2B5EF4-FFF2-40B4-BE49-F238E27FC236}">
                <a16:creationId xmlns:a16="http://schemas.microsoft.com/office/drawing/2014/main" id="{F21AF772-4215-4FB0-9312-78066600167A}"/>
              </a:ext>
            </a:extLst>
          </p:cNvPr>
          <p:cNvPicPr>
            <a:picLocks noChangeAspect="1"/>
          </p:cNvPicPr>
          <p:nvPr/>
        </p:nvPicPr>
        <p:blipFill>
          <a:blip r:embed="rId2"/>
          <a:stretch>
            <a:fillRect/>
          </a:stretch>
        </p:blipFill>
        <p:spPr>
          <a:xfrm>
            <a:off x="10725150" y="154781"/>
            <a:ext cx="1302544" cy="654844"/>
          </a:xfrm>
          <a:prstGeom prst="rect">
            <a:avLst/>
          </a:prstGeom>
        </p:spPr>
      </p:pic>
      <p:sp>
        <p:nvSpPr>
          <p:cNvPr id="11" name="Rectangle 10">
            <a:extLst>
              <a:ext uri="{FF2B5EF4-FFF2-40B4-BE49-F238E27FC236}">
                <a16:creationId xmlns:a16="http://schemas.microsoft.com/office/drawing/2014/main" id="{2DE5C0A0-B021-4B6B-9D6A-1FDDC640AAAA}"/>
              </a:ext>
            </a:extLst>
          </p:cNvPr>
          <p:cNvSpPr/>
          <p:nvPr/>
        </p:nvSpPr>
        <p:spPr>
          <a:xfrm>
            <a:off x="751115" y="2188029"/>
            <a:ext cx="4822369" cy="4321628"/>
          </a:xfrm>
          <a:prstGeom prst="rect">
            <a:avLst/>
          </a:prstGeom>
          <a:solidFill>
            <a:srgbClr val="91F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0AB5216-447F-410B-B25E-1657DA4A55DA}"/>
              </a:ext>
            </a:extLst>
          </p:cNvPr>
          <p:cNvSpPr>
            <a:spLocks noGrp="1"/>
          </p:cNvSpPr>
          <p:nvPr>
            <p:ph sz="half" idx="2"/>
          </p:nvPr>
        </p:nvSpPr>
        <p:spPr>
          <a:xfrm>
            <a:off x="1202079" y="2363561"/>
            <a:ext cx="4262437" cy="3469255"/>
          </a:xfrm>
        </p:spPr>
        <p:txBody>
          <a:bodyPr vert="horz" lIns="91440" tIns="45720" rIns="91440" bIns="45720" rtlCol="0" anchor="t">
            <a:noAutofit/>
          </a:bodyPr>
          <a:lstStyle/>
          <a:p>
            <a:pPr marL="0" indent="0">
              <a:lnSpc>
                <a:spcPct val="100000"/>
              </a:lnSpc>
              <a:buNone/>
            </a:pPr>
            <a:r>
              <a:rPr lang="en-US" sz="1800">
                <a:latin typeface="Tahoma"/>
                <a:ea typeface="Tahoma"/>
                <a:cs typeface="Tahoma"/>
              </a:rPr>
              <a:t>‘They didn’t support me, so I was going home crying… because they weren’t helping me through anything, they just told me to get on with it’</a:t>
            </a:r>
          </a:p>
          <a:p>
            <a:pPr marL="0" indent="0">
              <a:lnSpc>
                <a:spcPct val="100000"/>
              </a:lnSpc>
              <a:buNone/>
            </a:pPr>
            <a:r>
              <a:rPr lang="en-US" sz="1800">
                <a:latin typeface="Tahoma"/>
                <a:ea typeface="Tahoma"/>
                <a:cs typeface="Tahoma"/>
              </a:rPr>
              <a:t>‘The fact is when I asked for help, they wouldn’t give it to me, they would just say I will come back to you’</a:t>
            </a:r>
          </a:p>
          <a:p>
            <a:pPr marL="0" indent="0">
              <a:lnSpc>
                <a:spcPct val="100000"/>
              </a:lnSpc>
              <a:buNone/>
            </a:pPr>
            <a:r>
              <a:rPr lang="en-US" sz="1800">
                <a:latin typeface="Tahoma"/>
                <a:ea typeface="Tahoma"/>
                <a:cs typeface="Tahoma"/>
              </a:rPr>
              <a:t>‘Thirty children and only one member of staff to support them’</a:t>
            </a:r>
          </a:p>
          <a:p>
            <a:pPr marL="0" indent="0">
              <a:lnSpc>
                <a:spcPct val="100000"/>
              </a:lnSpc>
              <a:buNone/>
            </a:pPr>
            <a:r>
              <a:rPr lang="en-US" sz="1800">
                <a:latin typeface="Tahoma"/>
                <a:ea typeface="Tahoma"/>
                <a:cs typeface="Tahoma"/>
              </a:rPr>
              <a:t>‘They can’t get round a class of thirty, just helping one child all the time’</a:t>
            </a:r>
          </a:p>
        </p:txBody>
      </p:sp>
      <p:sp>
        <p:nvSpPr>
          <p:cNvPr id="12" name="Rectangle 11">
            <a:extLst>
              <a:ext uri="{FF2B5EF4-FFF2-40B4-BE49-F238E27FC236}">
                <a16:creationId xmlns:a16="http://schemas.microsoft.com/office/drawing/2014/main" id="{5F03ABB7-0735-4091-A5BC-9B87AD31B515}"/>
              </a:ext>
            </a:extLst>
          </p:cNvPr>
          <p:cNvSpPr/>
          <p:nvPr/>
        </p:nvSpPr>
        <p:spPr>
          <a:xfrm>
            <a:off x="936173" y="1937657"/>
            <a:ext cx="4822369" cy="433251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0" descr="Shape&#10;&#10;Description automatically generated">
            <a:extLst>
              <a:ext uri="{FF2B5EF4-FFF2-40B4-BE49-F238E27FC236}">
                <a16:creationId xmlns:a16="http://schemas.microsoft.com/office/drawing/2014/main" id="{0CAC6A1F-F589-4BBA-A1CC-8AC1B64772C4}"/>
              </a:ext>
            </a:extLst>
          </p:cNvPr>
          <p:cNvPicPr>
            <a:picLocks noChangeAspect="1"/>
          </p:cNvPicPr>
          <p:nvPr/>
        </p:nvPicPr>
        <p:blipFill>
          <a:blip r:embed="rId3"/>
          <a:stretch>
            <a:fillRect/>
          </a:stretch>
        </p:blipFill>
        <p:spPr>
          <a:xfrm rot="10800000">
            <a:off x="424545" y="1803294"/>
            <a:ext cx="413658" cy="279609"/>
          </a:xfrm>
          <a:prstGeom prst="rect">
            <a:avLst/>
          </a:prstGeom>
        </p:spPr>
      </p:pic>
      <p:pic>
        <p:nvPicPr>
          <p:cNvPr id="17" name="Picture 10" descr="Shape&#10;&#10;Description automatically generated">
            <a:extLst>
              <a:ext uri="{FF2B5EF4-FFF2-40B4-BE49-F238E27FC236}">
                <a16:creationId xmlns:a16="http://schemas.microsoft.com/office/drawing/2014/main" id="{733AB5DD-5FC5-452D-865A-4AEFFE7F75E3}"/>
              </a:ext>
            </a:extLst>
          </p:cNvPr>
          <p:cNvPicPr>
            <a:picLocks noChangeAspect="1"/>
          </p:cNvPicPr>
          <p:nvPr/>
        </p:nvPicPr>
        <p:blipFill>
          <a:blip r:embed="rId3"/>
          <a:stretch>
            <a:fillRect/>
          </a:stretch>
        </p:blipFill>
        <p:spPr>
          <a:xfrm>
            <a:off x="5660573" y="6375294"/>
            <a:ext cx="391887" cy="268723"/>
          </a:xfrm>
          <a:prstGeom prst="rect">
            <a:avLst/>
          </a:prstGeom>
        </p:spPr>
      </p:pic>
      <p:sp>
        <p:nvSpPr>
          <p:cNvPr id="18" name="Rectangle 17">
            <a:extLst>
              <a:ext uri="{FF2B5EF4-FFF2-40B4-BE49-F238E27FC236}">
                <a16:creationId xmlns:a16="http://schemas.microsoft.com/office/drawing/2014/main" id="{1F65435E-D01E-4CD4-8CB0-57E997491B99}"/>
              </a:ext>
            </a:extLst>
          </p:cNvPr>
          <p:cNvSpPr/>
          <p:nvPr/>
        </p:nvSpPr>
        <p:spPr>
          <a:xfrm>
            <a:off x="6825343" y="2558143"/>
            <a:ext cx="4550227" cy="334191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id="{807A562F-0014-420D-9E94-C10A0D003379}"/>
              </a:ext>
            </a:extLst>
          </p:cNvPr>
          <p:cNvSpPr txBox="1">
            <a:spLocks/>
          </p:cNvSpPr>
          <p:nvPr/>
        </p:nvSpPr>
        <p:spPr>
          <a:xfrm>
            <a:off x="7145679" y="2243818"/>
            <a:ext cx="4251552" cy="38937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700">
              <a:latin typeface="Verdana Pro"/>
              <a:ea typeface="+mn-lt"/>
              <a:cs typeface="+mn-lt"/>
            </a:endParaRPr>
          </a:p>
        </p:txBody>
      </p:sp>
      <p:sp>
        <p:nvSpPr>
          <p:cNvPr id="21" name="Rectangle 20">
            <a:extLst>
              <a:ext uri="{FF2B5EF4-FFF2-40B4-BE49-F238E27FC236}">
                <a16:creationId xmlns:a16="http://schemas.microsoft.com/office/drawing/2014/main" id="{A2A4110A-E695-418A-AD26-0DAE538529A4}"/>
              </a:ext>
            </a:extLst>
          </p:cNvPr>
          <p:cNvSpPr/>
          <p:nvPr/>
        </p:nvSpPr>
        <p:spPr>
          <a:xfrm>
            <a:off x="7075715" y="2307771"/>
            <a:ext cx="4550227" cy="334191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0" descr="Shape&#10;&#10;Description automatically generated">
            <a:extLst>
              <a:ext uri="{FF2B5EF4-FFF2-40B4-BE49-F238E27FC236}">
                <a16:creationId xmlns:a16="http://schemas.microsoft.com/office/drawing/2014/main" id="{FAD0EB4C-D548-4E5C-B207-5E1E6740751F}"/>
              </a:ext>
            </a:extLst>
          </p:cNvPr>
          <p:cNvPicPr>
            <a:picLocks noChangeAspect="1"/>
          </p:cNvPicPr>
          <p:nvPr/>
        </p:nvPicPr>
        <p:blipFill>
          <a:blip r:embed="rId3"/>
          <a:stretch>
            <a:fillRect/>
          </a:stretch>
        </p:blipFill>
        <p:spPr>
          <a:xfrm rot="10800000">
            <a:off x="6520543" y="2184294"/>
            <a:ext cx="413658" cy="279609"/>
          </a:xfrm>
          <a:prstGeom prst="rect">
            <a:avLst/>
          </a:prstGeom>
        </p:spPr>
      </p:pic>
      <p:pic>
        <p:nvPicPr>
          <p:cNvPr id="23" name="Picture 10" descr="Shape&#10;&#10;Description automatically generated">
            <a:extLst>
              <a:ext uri="{FF2B5EF4-FFF2-40B4-BE49-F238E27FC236}">
                <a16:creationId xmlns:a16="http://schemas.microsoft.com/office/drawing/2014/main" id="{58BA06C1-8B5D-4E6B-AAB0-5FB151865495}"/>
              </a:ext>
            </a:extLst>
          </p:cNvPr>
          <p:cNvPicPr>
            <a:picLocks noChangeAspect="1"/>
          </p:cNvPicPr>
          <p:nvPr/>
        </p:nvPicPr>
        <p:blipFill>
          <a:blip r:embed="rId3"/>
          <a:stretch>
            <a:fillRect/>
          </a:stretch>
        </p:blipFill>
        <p:spPr>
          <a:xfrm>
            <a:off x="11473544" y="5776579"/>
            <a:ext cx="391887" cy="268723"/>
          </a:xfrm>
          <a:prstGeom prst="rect">
            <a:avLst/>
          </a:prstGeom>
        </p:spPr>
      </p:pic>
      <p:sp>
        <p:nvSpPr>
          <p:cNvPr id="8" name="Content Placeholder 3">
            <a:extLst>
              <a:ext uri="{FF2B5EF4-FFF2-40B4-BE49-F238E27FC236}">
                <a16:creationId xmlns:a16="http://schemas.microsoft.com/office/drawing/2014/main" id="{FC745048-1E18-41C5-8ECA-FDA670355419}"/>
              </a:ext>
            </a:extLst>
          </p:cNvPr>
          <p:cNvSpPr txBox="1">
            <a:spLocks/>
          </p:cNvSpPr>
          <p:nvPr/>
        </p:nvSpPr>
        <p:spPr>
          <a:xfrm>
            <a:off x="7493942" y="2685958"/>
            <a:ext cx="3884159" cy="21714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100">
                <a:latin typeface="Tahoma"/>
                <a:ea typeface="+mn-lt"/>
                <a:cs typeface="+mn-lt"/>
              </a:rPr>
              <a:t>‘He would make us line up on the morning break and dinner to make sure we were all checked’</a:t>
            </a:r>
            <a:endParaRPr lang="en-US" sz="2100">
              <a:latin typeface="Tahoma"/>
              <a:ea typeface="Tahoma"/>
              <a:cs typeface="Tahoma"/>
            </a:endParaRPr>
          </a:p>
          <a:p>
            <a:pPr marL="0" indent="0">
              <a:lnSpc>
                <a:spcPct val="100000"/>
              </a:lnSpc>
              <a:buNone/>
            </a:pPr>
            <a:r>
              <a:rPr lang="en-US" sz="2100">
                <a:latin typeface="Tahoma"/>
                <a:ea typeface="+mn-lt"/>
                <a:cs typeface="+mn-lt"/>
              </a:rPr>
              <a:t>‘We would be outside for twenty minutes to make sure we had our coats and correct uniform'</a:t>
            </a:r>
          </a:p>
          <a:p>
            <a:pPr marL="0" indent="0">
              <a:lnSpc>
                <a:spcPct val="100000"/>
              </a:lnSpc>
              <a:buNone/>
            </a:pPr>
            <a:endParaRPr lang="en-US" sz="2400">
              <a:latin typeface="Verdana Pro"/>
              <a:ea typeface="+mn-lt"/>
              <a:cs typeface="+mn-lt"/>
            </a:endParaRPr>
          </a:p>
        </p:txBody>
      </p:sp>
    </p:spTree>
    <p:extLst>
      <p:ext uri="{BB962C8B-B14F-4D97-AF65-F5344CB8AC3E}">
        <p14:creationId xmlns:p14="http://schemas.microsoft.com/office/powerpoint/2010/main" val="13130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CAAE-17F4-409A-A349-1E96F6981C77}"/>
              </a:ext>
            </a:extLst>
          </p:cNvPr>
          <p:cNvSpPr>
            <a:spLocks noGrp="1"/>
          </p:cNvSpPr>
          <p:nvPr>
            <p:ph type="title"/>
          </p:nvPr>
        </p:nvSpPr>
        <p:spPr>
          <a:xfrm>
            <a:off x="4762" y="-3969"/>
            <a:ext cx="10515600" cy="1325563"/>
          </a:xfrm>
        </p:spPr>
        <p:txBody>
          <a:bodyPr>
            <a:normAutofit/>
          </a:bodyPr>
          <a:lstStyle/>
          <a:p>
            <a:r>
              <a:rPr lang="en-US" b="1">
                <a:cs typeface="Calibri Light"/>
              </a:rPr>
              <a:t>Length of time in isolation</a:t>
            </a:r>
            <a:r>
              <a:rPr lang="en-US" b="1" baseline="30000">
                <a:cs typeface="Calibri Light"/>
              </a:rPr>
              <a:t>1</a:t>
            </a:r>
          </a:p>
        </p:txBody>
      </p:sp>
      <p:sp>
        <p:nvSpPr>
          <p:cNvPr id="3" name="Content Placeholder 2">
            <a:extLst>
              <a:ext uri="{FF2B5EF4-FFF2-40B4-BE49-F238E27FC236}">
                <a16:creationId xmlns:a16="http://schemas.microsoft.com/office/drawing/2014/main" id="{AA95703E-16D3-46E8-BC34-D4CEDD81C0C3}"/>
              </a:ext>
            </a:extLst>
          </p:cNvPr>
          <p:cNvSpPr>
            <a:spLocks noGrp="1"/>
          </p:cNvSpPr>
          <p:nvPr>
            <p:ph sz="half" idx="1"/>
          </p:nvPr>
        </p:nvSpPr>
        <p:spPr>
          <a:xfrm>
            <a:off x="197985" y="1099344"/>
            <a:ext cx="6621535" cy="2606562"/>
          </a:xfrm>
        </p:spPr>
        <p:txBody>
          <a:bodyPr vert="horz" lIns="91440" tIns="45720" rIns="91440" bIns="45720" rtlCol="0" anchor="t">
            <a:noAutofit/>
          </a:bodyPr>
          <a:lstStyle/>
          <a:p>
            <a:pPr marL="0" indent="0">
              <a:buNone/>
            </a:pPr>
            <a:r>
              <a:rPr lang="en-US" sz="2000" b="1">
                <a:ea typeface="+mn-lt"/>
                <a:cs typeface="+mn-lt"/>
              </a:rPr>
              <a:t>From DfE </a:t>
            </a:r>
            <a:r>
              <a:rPr lang="en-US" sz="2000" b="1" err="1">
                <a:ea typeface="+mn-lt"/>
                <a:cs typeface="+mn-lt"/>
              </a:rPr>
              <a:t>Behaviour</a:t>
            </a:r>
            <a:r>
              <a:rPr lang="en-US" sz="2000" b="1">
                <a:ea typeface="+mn-lt"/>
                <a:cs typeface="+mn-lt"/>
              </a:rPr>
              <a:t> and Discipline (DfE, 2016)</a:t>
            </a:r>
          </a:p>
          <a:p>
            <a:pPr marL="0" indent="0">
              <a:buNone/>
            </a:pPr>
            <a:r>
              <a:rPr lang="en-US" sz="2000">
                <a:ea typeface="+mn-lt"/>
                <a:cs typeface="+mn-lt"/>
              </a:rPr>
              <a:t>“Schools can adopt a policy which allows disruptive pupils to be placed in an area away from other pupils</a:t>
            </a:r>
            <a:r>
              <a:rPr lang="en-US" sz="2000" b="1">
                <a:ea typeface="+mn-lt"/>
                <a:cs typeface="+mn-lt"/>
              </a:rPr>
              <a:t> for a limited period</a:t>
            </a:r>
            <a:r>
              <a:rPr lang="en-US" sz="2000">
                <a:ea typeface="+mn-lt"/>
                <a:cs typeface="+mn-lt"/>
              </a:rPr>
              <a:t>” </a:t>
            </a:r>
            <a:endParaRPr lang="en-US" sz="2000" b="1">
              <a:ea typeface="+mn-lt"/>
              <a:cs typeface="+mn-lt"/>
            </a:endParaRPr>
          </a:p>
          <a:p>
            <a:pPr marL="0" indent="0">
              <a:buNone/>
            </a:pPr>
            <a:r>
              <a:rPr lang="en-US" sz="2000" b="1">
                <a:ea typeface="+mn-lt"/>
                <a:cs typeface="+mn-lt"/>
              </a:rPr>
              <a:t>“</a:t>
            </a:r>
            <a:r>
              <a:rPr lang="en-US" sz="2000">
                <a:ea typeface="+mn-lt"/>
                <a:cs typeface="+mn-lt"/>
              </a:rPr>
              <a:t>It is for individual</a:t>
            </a:r>
            <a:r>
              <a:rPr lang="en-US" sz="2000" b="1">
                <a:ea typeface="+mn-lt"/>
                <a:cs typeface="+mn-lt"/>
              </a:rPr>
              <a:t> schools to decide how long a pupil should be kept in seclusion or isolation</a:t>
            </a:r>
            <a:r>
              <a:rPr lang="en-US" sz="2000">
                <a:ea typeface="+mn-lt"/>
                <a:cs typeface="+mn-lt"/>
              </a:rPr>
              <a:t>, and for the staff member in charge to determine what pupils may and may not do during the time they are there” </a:t>
            </a:r>
            <a:endParaRPr lang="en-US" sz="2000">
              <a:cs typeface="Calibri" panose="020F0502020204030204"/>
            </a:endParaRPr>
          </a:p>
        </p:txBody>
      </p:sp>
      <p:pic>
        <p:nvPicPr>
          <p:cNvPr id="4" name="Picture 7" descr="A close up of a sign&#10;&#10;Description automatically generated">
            <a:extLst>
              <a:ext uri="{FF2B5EF4-FFF2-40B4-BE49-F238E27FC236}">
                <a16:creationId xmlns:a16="http://schemas.microsoft.com/office/drawing/2014/main" id="{953D8705-FED8-4762-BFC8-7851271C0C01}"/>
              </a:ext>
            </a:extLst>
          </p:cNvPr>
          <p:cNvPicPr>
            <a:picLocks noChangeAspect="1"/>
          </p:cNvPicPr>
          <p:nvPr/>
        </p:nvPicPr>
        <p:blipFill>
          <a:blip r:embed="rId2"/>
          <a:stretch>
            <a:fillRect/>
          </a:stretch>
        </p:blipFill>
        <p:spPr>
          <a:xfrm>
            <a:off x="10725150" y="154781"/>
            <a:ext cx="1302544" cy="654844"/>
          </a:xfrm>
          <a:prstGeom prst="rect">
            <a:avLst/>
          </a:prstGeom>
        </p:spPr>
      </p:pic>
      <p:graphicFrame>
        <p:nvGraphicFramePr>
          <p:cNvPr id="6" name="Chart 5">
            <a:extLst>
              <a:ext uri="{FF2B5EF4-FFF2-40B4-BE49-F238E27FC236}">
                <a16:creationId xmlns:a16="http://schemas.microsoft.com/office/drawing/2014/main" id="{2C28ED5A-AC50-4FD3-A3F9-6B77A074A061}"/>
              </a:ext>
            </a:extLst>
          </p:cNvPr>
          <p:cNvGraphicFramePr>
            <a:graphicFrameLocks/>
          </p:cNvGraphicFramePr>
          <p:nvPr>
            <p:extLst>
              <p:ext uri="{D42A27DB-BD31-4B8C-83A1-F6EECF244321}">
                <p14:modId xmlns:p14="http://schemas.microsoft.com/office/powerpoint/2010/main" val="1175683424"/>
              </p:ext>
            </p:extLst>
          </p:nvPr>
        </p:nvGraphicFramePr>
        <p:xfrm>
          <a:off x="6910263" y="1099344"/>
          <a:ext cx="5066570" cy="5458618"/>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1" descr="A picture containing indoor, wall, floor, window&#10;&#10;Description automatically generated">
            <a:extLst>
              <a:ext uri="{FF2B5EF4-FFF2-40B4-BE49-F238E27FC236}">
                <a16:creationId xmlns:a16="http://schemas.microsoft.com/office/drawing/2014/main" id="{0EF29C91-D86E-4928-9599-88B5D7F7BE24}"/>
              </a:ext>
            </a:extLst>
          </p:cNvPr>
          <p:cNvPicPr>
            <a:picLocks noChangeAspect="1"/>
          </p:cNvPicPr>
          <p:nvPr/>
        </p:nvPicPr>
        <p:blipFill>
          <a:blip r:embed="rId4"/>
          <a:stretch>
            <a:fillRect/>
          </a:stretch>
        </p:blipFill>
        <p:spPr>
          <a:xfrm>
            <a:off x="3505200" y="3635830"/>
            <a:ext cx="2873828" cy="28629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a:extLst>
              <a:ext uri="{FF2B5EF4-FFF2-40B4-BE49-F238E27FC236}">
                <a16:creationId xmlns:a16="http://schemas.microsoft.com/office/drawing/2014/main" id="{80AF49BF-C2B8-45A5-961A-04D4B046C0A3}"/>
              </a:ext>
            </a:extLst>
          </p:cNvPr>
          <p:cNvSpPr txBox="1"/>
          <p:nvPr/>
        </p:nvSpPr>
        <p:spPr>
          <a:xfrm>
            <a:off x="197304" y="3637189"/>
            <a:ext cx="309154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'Emotional or psychological abuse is any type of abuse that involves the continual emotional mistreatment of a child. Emotional abuse can involve deliberately trying to </a:t>
            </a:r>
            <a:r>
              <a:rPr lang="en-US" sz="2000" b="1"/>
              <a:t>scare, humiliate, isolate or ignore</a:t>
            </a:r>
            <a:r>
              <a:rPr lang="en-US" sz="2000"/>
              <a:t> a child' (NSPCC, 2020).</a:t>
            </a:r>
          </a:p>
        </p:txBody>
      </p:sp>
    </p:spTree>
    <p:extLst>
      <p:ext uri="{BB962C8B-B14F-4D97-AF65-F5344CB8AC3E}">
        <p14:creationId xmlns:p14="http://schemas.microsoft.com/office/powerpoint/2010/main" val="18878376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86956e8-7784-43f1-a477-c33e577ec2e6">
      <UserInfo>
        <DisplayName/>
        <AccountId xsi:nil="true"/>
        <AccountType/>
      </UserInfo>
    </SharedWithUsers>
    <MediaLengthInSeconds xmlns="80f0d1e4-3247-4bb7-a2f2-310f92ab01e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009D7CC1A0C94B903714A2F6FE6082" ma:contentTypeVersion="13" ma:contentTypeDescription="Create a new document." ma:contentTypeScope="" ma:versionID="7ebd39a749714b2bdd93e14f3cea8b88">
  <xsd:schema xmlns:xsd="http://www.w3.org/2001/XMLSchema" xmlns:xs="http://www.w3.org/2001/XMLSchema" xmlns:p="http://schemas.microsoft.com/office/2006/metadata/properties" xmlns:ns2="80f0d1e4-3247-4bb7-a2f2-310f92ab01ed" xmlns:ns3="786956e8-7784-43f1-a477-c33e577ec2e6" targetNamespace="http://schemas.microsoft.com/office/2006/metadata/properties" ma:root="true" ma:fieldsID="1f8e59ee222acd3b789d873baa636a48" ns2:_="" ns3:_="">
    <xsd:import namespace="80f0d1e4-3247-4bb7-a2f2-310f92ab01ed"/>
    <xsd:import namespace="786956e8-7784-43f1-a477-c33e577ec2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f0d1e4-3247-4bb7-a2f2-310f92ab0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6956e8-7784-43f1-a477-c33e577ec2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55499B-1B18-430C-AA54-36FD458EE43C}">
  <ds:schemaRefs>
    <ds:schemaRef ds:uri="786956e8-7784-43f1-a477-c33e577ec2e6"/>
    <ds:schemaRef ds:uri="80f0d1e4-3247-4bb7-a2f2-310f92ab01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69625CC-AE2C-4631-A194-C40359A58500}">
  <ds:schemaRefs>
    <ds:schemaRef ds:uri="786956e8-7784-43f1-a477-c33e577ec2e6"/>
    <ds:schemaRef ds:uri="80f0d1e4-3247-4bb7-a2f2-310f92ab01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EF3467-866D-4F10-AF9F-CAC3A910E7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2673</Words>
  <Application>Microsoft Office PowerPoint</Application>
  <PresentationFormat>Widescreen</PresentationFormat>
  <Paragraphs>366</Paragraphs>
  <Slides>21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Abadi Extra Light</vt:lpstr>
      <vt:lpstr>Arial</vt:lpstr>
      <vt:lpstr>Calibri</vt:lpstr>
      <vt:lpstr>Calibri Light</vt:lpstr>
      <vt:lpstr>Century Gothic</vt:lpstr>
      <vt:lpstr>Segoe UI</vt:lpstr>
      <vt:lpstr>Tahoma</vt:lpstr>
      <vt:lpstr>Verdana Pro</vt:lpstr>
      <vt:lpstr>Wingdings,Sans-Serif</vt:lpstr>
      <vt:lpstr>Office Theme</vt:lpstr>
      <vt:lpstr>Preventing school suspension Research findings</vt:lpstr>
      <vt:lpstr>                           +                     +             +                 +                = </vt:lpstr>
      <vt:lpstr>Types of school exclusion</vt:lpstr>
      <vt:lpstr>PowerPoint Presentation</vt:lpstr>
      <vt:lpstr>Proportion of headteachers in Sunderland schools interviewed</vt:lpstr>
      <vt:lpstr>Children: Challenges in mainstream school1 (KS1)</vt:lpstr>
      <vt:lpstr>Children: Challenges in mainstream school1 (KS2-3)</vt:lpstr>
      <vt:lpstr>Children: Challenges in mainstream school1 (KS4)</vt:lpstr>
      <vt:lpstr>Length of time in isolation1</vt:lpstr>
      <vt:lpstr>Impact of isolation (children)1</vt:lpstr>
      <vt:lpstr>Children: Keeping us in mainstream1</vt:lpstr>
      <vt:lpstr>PowerPoint Presentation</vt:lpstr>
      <vt:lpstr>Martin-Denham, S. (2022) The road to school exclusion: An interpretative phenomenological analysis of interviews with parents of children with autism in the UK. [Accepted: Support for Learning].</vt:lpstr>
      <vt:lpstr>PowerPoint Presentation</vt:lpstr>
      <vt:lpstr>3Martin-Denham, S. (2021) School exclusion, substance misuse and use of weapons: An interpretative  phenomenological analysis of interviews with children. Support for Learning, 36(4) [Accepted].  </vt:lpstr>
      <vt:lpstr>PowerPoint Presentation</vt:lpstr>
      <vt:lpstr>PowerPoint Presentation</vt:lpstr>
      <vt:lpstr>Drivers for drug use</vt:lpstr>
      <vt:lpstr>Key messages</vt:lpstr>
      <vt:lpstr>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school suspension Research findings</dc:title>
  <dc:creator>Sarah Martin-Denham (Staff)</dc:creator>
  <cp:lastModifiedBy>Sarah Martin-Denham (Staff)</cp:lastModifiedBy>
  <cp:revision>2</cp:revision>
  <dcterms:created xsi:type="dcterms:W3CDTF">2021-09-15T14:47:40Z</dcterms:created>
  <dcterms:modified xsi:type="dcterms:W3CDTF">2021-09-17T10:49:56Z</dcterms:modified>
</cp:coreProperties>
</file>